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6" d="100"/>
          <a:sy n="86" d="100"/>
        </p:scale>
        <p:origin x="42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lv-LV"/>
              <a:t>Rediģēt šablona virsraksta stilu</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a:t>Rediģēt šablona apakšvirsraksta stilu</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8/19/2021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lv-LV"/>
              <a:t>Rediģēt šablona virsraksta stilu</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lv-LV"/>
              <a:t>Rediģēt šablona virsraksta stilu</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a:t>Rediģēt šablona teksta stilus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8/19/2021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lv-LV"/>
              <a:t>Rediģēt šablona virsraksta stilu</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lv-LV"/>
              <a:t>Rediģēt šablona virsraksta stilu</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lv-LV"/>
              <a:t>Rediģēt šablona virsraksta stilu</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lv-LV"/>
              <a:t>Rediģēt šablona virsraksta stilu</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8/19/2021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lv-LV"/>
              <a:t>Rediģēt šablona virsraksta stilu</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v-LV"/>
              <a:t>Noklikšķiniet uz ikonas, lai pievienotu attēlu</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Rediģēt šablona teksta stilus</a:t>
            </a:r>
          </a:p>
        </p:txBody>
      </p:sp>
      <p:sp>
        <p:nvSpPr>
          <p:cNvPr id="5" name="Date Placeholder 4"/>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lv-LV"/>
              <a:t>Rediģēt šablona virsraksta stilu</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lv-LV"/>
              <a:t>Rediģēt šablona virsraksta stilu</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8/19/2021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lv-LV"/>
              <a:t>Rediģēt šablona virsraksta stilu</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8/19/2021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ln>
            <a:solidFill>
              <a:schemeClr val="accent1">
                <a:lumMod val="90000"/>
                <a:lumOff val="10000"/>
              </a:schemeClr>
            </a:solidFill>
          </a:ln>
        </p:spPr>
        <p:txBody>
          <a:bodyPr/>
          <a:lstStyle/>
          <a:p>
            <a:pPr algn="ctr"/>
            <a:r>
              <a:rPr lang="lv-LV" b="1" dirty="0"/>
              <a:t>Ilūkstes jezuītu baznīca un klosteris</a:t>
            </a:r>
          </a:p>
        </p:txBody>
      </p:sp>
      <p:sp>
        <p:nvSpPr>
          <p:cNvPr id="3" name="Apakšvirsraksts 2"/>
          <p:cNvSpPr>
            <a:spLocks noGrp="1"/>
          </p:cNvSpPr>
          <p:nvPr>
            <p:ph type="subTitle" idx="1"/>
          </p:nvPr>
        </p:nvSpPr>
        <p:spPr>
          <a:xfrm>
            <a:off x="460791" y="4427862"/>
            <a:ext cx="11206490" cy="590321"/>
          </a:xfrm>
        </p:spPr>
        <p:txBody>
          <a:bodyPr>
            <a:noAutofit/>
          </a:bodyPr>
          <a:lstStyle/>
          <a:p>
            <a:r>
              <a:rPr lang="lv-LV" sz="4000" b="1" dirty="0">
                <a:solidFill>
                  <a:schemeClr val="bg1"/>
                </a:solidFill>
              </a:rPr>
              <a:t>          vēsture</a:t>
            </a:r>
          </a:p>
        </p:txBody>
      </p:sp>
      <p:pic>
        <p:nvPicPr>
          <p:cNvPr id="4" name="Attēl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0376" y="2767455"/>
            <a:ext cx="5563961" cy="3911137"/>
          </a:xfrm>
          <a:prstGeom prst="rect">
            <a:avLst/>
          </a:prstGeom>
          <a:solidFill>
            <a:schemeClr val="accent1">
              <a:lumMod val="90000"/>
              <a:lumOff val="10000"/>
            </a:schemeClr>
          </a:solidFill>
        </p:spPr>
      </p:pic>
    </p:spTree>
    <p:extLst>
      <p:ext uri="{BB962C8B-B14F-4D97-AF65-F5344CB8AC3E}">
        <p14:creationId xmlns:p14="http://schemas.microsoft.com/office/powerpoint/2010/main" val="1890227643"/>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b="1" dirty="0"/>
              <a:t>vēsture</a:t>
            </a:r>
          </a:p>
        </p:txBody>
      </p:sp>
      <p:sp>
        <p:nvSpPr>
          <p:cNvPr id="3" name="Satura vietturis 2"/>
          <p:cNvSpPr>
            <a:spLocks noGrp="1"/>
          </p:cNvSpPr>
          <p:nvPr>
            <p:ph idx="1"/>
          </p:nvPr>
        </p:nvSpPr>
        <p:spPr/>
        <p:txBody>
          <a:bodyPr>
            <a:normAutofit/>
          </a:bodyPr>
          <a:lstStyle/>
          <a:p>
            <a:pPr marL="0" indent="0" algn="ctr">
              <a:spcBef>
                <a:spcPts val="0"/>
              </a:spcBef>
              <a:spcAft>
                <a:spcPts val="0"/>
              </a:spcAft>
              <a:buNone/>
            </a:pPr>
            <a:r>
              <a:rPr lang="lv-LV" sz="3000" b="1" dirty="0"/>
              <a:t>Jezuītu katoļu baznīca un klosteris</a:t>
            </a:r>
            <a:r>
              <a:rPr lang="lv-LV" sz="2400" dirty="0"/>
              <a:t> </a:t>
            </a:r>
          </a:p>
          <a:p>
            <a:pPr marL="0" indent="0" algn="ctr">
              <a:spcBef>
                <a:spcPts val="0"/>
              </a:spcBef>
              <a:spcAft>
                <a:spcPts val="0"/>
              </a:spcAft>
              <a:buNone/>
            </a:pPr>
            <a:r>
              <a:rPr lang="lv-LV" sz="2400" dirty="0"/>
              <a:t>bija </a:t>
            </a:r>
            <a:r>
              <a:rPr lang="lv-LV" sz="2400" b="1" dirty="0"/>
              <a:t>Ticības</a:t>
            </a:r>
            <a:r>
              <a:rPr lang="lv-LV" sz="2400" dirty="0"/>
              <a:t> un </a:t>
            </a:r>
            <a:r>
              <a:rPr lang="lv-LV" sz="2400" b="1" dirty="0"/>
              <a:t>Gaismas </a:t>
            </a:r>
            <a:r>
              <a:rPr lang="lv-LV" sz="2400" dirty="0"/>
              <a:t>nesēji </a:t>
            </a:r>
          </a:p>
          <a:p>
            <a:pPr marL="0" indent="0" algn="just">
              <a:spcBef>
                <a:spcPts val="0"/>
              </a:spcBef>
              <a:spcAft>
                <a:spcPts val="0"/>
              </a:spcAft>
              <a:buNone/>
            </a:pPr>
            <a:endParaRPr lang="lv-LV" sz="2400" dirty="0"/>
          </a:p>
          <a:p>
            <a:pPr marL="0" indent="0" algn="ctr">
              <a:spcBef>
                <a:spcPts val="0"/>
              </a:spcBef>
              <a:spcAft>
                <a:spcPts val="0"/>
              </a:spcAft>
              <a:buNone/>
            </a:pPr>
            <a:r>
              <a:rPr lang="lv-LV" sz="2400" dirty="0"/>
              <a:t>gan Ilūkstē un tās apkārtnē, gan kādreizējā Livonijas teritorijā, </a:t>
            </a:r>
          </a:p>
          <a:p>
            <a:pPr marL="0" indent="0" algn="ctr">
              <a:spcBef>
                <a:spcPts val="0"/>
              </a:spcBef>
              <a:spcAft>
                <a:spcPts val="0"/>
              </a:spcAft>
              <a:buNone/>
            </a:pPr>
            <a:r>
              <a:rPr lang="lv-LV" sz="2400" dirty="0"/>
              <a:t>Kurzemes un Zemgales hercogistē, Kurzemes guberņā</a:t>
            </a:r>
          </a:p>
        </p:txBody>
      </p:sp>
    </p:spTree>
    <p:extLst>
      <p:ext uri="{BB962C8B-B14F-4D97-AF65-F5344CB8AC3E}">
        <p14:creationId xmlns:p14="http://schemas.microsoft.com/office/powerpoint/2010/main" val="3933689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aicina!</a:t>
            </a:r>
          </a:p>
        </p:txBody>
      </p:sp>
      <p:sp>
        <p:nvSpPr>
          <p:cNvPr id="3" name="Content Placeholder 2"/>
          <p:cNvSpPr>
            <a:spLocks noGrp="1"/>
          </p:cNvSpPr>
          <p:nvPr>
            <p:ph idx="1"/>
          </p:nvPr>
        </p:nvSpPr>
        <p:spPr/>
        <p:txBody>
          <a:bodyPr>
            <a:normAutofit/>
          </a:bodyPr>
          <a:lstStyle/>
          <a:p>
            <a:pPr marL="0" indent="0" algn="ctr">
              <a:buNone/>
            </a:pPr>
            <a:r>
              <a:rPr lang="lv-LV" sz="3000" b="1" dirty="0"/>
              <a:t>Ir laiks šo īpašo kultūrvēsturisko un sakrālā mantojuma pērli </a:t>
            </a:r>
            <a:r>
              <a:rPr lang="lv-LV" sz="4000" b="1" dirty="0"/>
              <a:t>atklāt no jauna, atdzīvināt </a:t>
            </a:r>
            <a:r>
              <a:rPr lang="lv-LV" sz="3000" b="1" dirty="0"/>
              <a:t>un </a:t>
            </a:r>
            <a:r>
              <a:rPr lang="lv-LV" sz="4000" b="1" dirty="0"/>
              <a:t>spodrināt </a:t>
            </a:r>
            <a:r>
              <a:rPr lang="lv-LV" sz="3000" b="1" dirty="0"/>
              <a:t>kādreizējā mirdzumā! </a:t>
            </a:r>
          </a:p>
          <a:p>
            <a:pPr algn="ctr"/>
            <a:endParaRPr lang="lv-LV" sz="3000" b="1" dirty="0"/>
          </a:p>
        </p:txBody>
      </p:sp>
    </p:spTree>
    <p:extLst>
      <p:ext uri="{BB962C8B-B14F-4D97-AF65-F5344CB8AC3E}">
        <p14:creationId xmlns:p14="http://schemas.microsoft.com/office/powerpoint/2010/main" val="2465072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a:t>
            </a:r>
          </a:p>
        </p:txBody>
      </p:sp>
      <p:sp>
        <p:nvSpPr>
          <p:cNvPr id="3" name="Content Placeholder 2"/>
          <p:cNvSpPr>
            <a:spLocks noGrp="1"/>
          </p:cNvSpPr>
          <p:nvPr>
            <p:ph idx="1"/>
          </p:nvPr>
        </p:nvSpPr>
        <p:spPr/>
        <p:txBody>
          <a:bodyPr>
            <a:normAutofit/>
          </a:bodyPr>
          <a:lstStyle/>
          <a:p>
            <a:r>
              <a:rPr lang="lv-LV" sz="2500" dirty="0"/>
              <a:t>Ilūkstes Jezuītu katoļu baznīca ar klosteri ieņēma  īpašu vietu   garīgās izaugsmes attīstībā un veidošanā. Baznīca bija lielākā līdz šim  būvētā sakrālā celtne  Baltijas valstu reģionā</a:t>
            </a:r>
          </a:p>
          <a:p>
            <a:r>
              <a:rPr lang="lv-LV" sz="2500" dirty="0"/>
              <a:t>Caur jezuītu aktīvu darbību Ilūkstē, pilsētas vārds tika  aiznests līdz pat Romas Svētajam Krēslam</a:t>
            </a:r>
          </a:p>
        </p:txBody>
      </p:sp>
    </p:spTree>
    <p:extLst>
      <p:ext uri="{BB962C8B-B14F-4D97-AF65-F5344CB8AC3E}">
        <p14:creationId xmlns:p14="http://schemas.microsoft.com/office/powerpoint/2010/main" val="2002859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notikumu  hronoloģija – 17. gs.</a:t>
            </a:r>
          </a:p>
        </p:txBody>
      </p:sp>
      <p:sp>
        <p:nvSpPr>
          <p:cNvPr id="3" name="Content Placeholder 2"/>
          <p:cNvSpPr>
            <a:spLocks noGrp="1"/>
          </p:cNvSpPr>
          <p:nvPr>
            <p:ph idx="1"/>
          </p:nvPr>
        </p:nvSpPr>
        <p:spPr/>
        <p:txBody>
          <a:bodyPr>
            <a:normAutofit fontScale="77500" lnSpcReduction="20000"/>
          </a:bodyPr>
          <a:lstStyle/>
          <a:p>
            <a:endParaRPr lang="lv-LV" sz="2500" b="1" dirty="0"/>
          </a:p>
          <a:p>
            <a:pPr algn="just"/>
            <a:r>
              <a:rPr lang="lv-LV" sz="2500" b="1" dirty="0"/>
              <a:t>1654. gadā </a:t>
            </a:r>
            <a:r>
              <a:rPr lang="lv-LV" sz="2500" dirty="0"/>
              <a:t>Jezuītu ordenis un to brāļi – jezuīti ieguva tiesības brīvi sludināt katoļticību un uzturēties </a:t>
            </a:r>
            <a:r>
              <a:rPr lang="lv-LV" sz="2500" dirty="0" err="1"/>
              <a:t>luterāniskajā</a:t>
            </a:r>
            <a:r>
              <a:rPr lang="lv-LV" sz="2500" dirty="0"/>
              <a:t> Kurzemes - Zemgales hercogistē</a:t>
            </a:r>
          </a:p>
          <a:p>
            <a:pPr algn="just"/>
            <a:r>
              <a:rPr lang="lv-LV" sz="2800" dirty="0"/>
              <a:t>Starp lielākajiem katoļu atbalstītājiem Kurzemes - Zemgales hercogistē bija muižnieku </a:t>
            </a:r>
            <a:r>
              <a:rPr lang="lv-LV" sz="2800" b="1" dirty="0" err="1"/>
              <a:t>Zībergu</a:t>
            </a:r>
            <a:r>
              <a:rPr lang="lv-LV" sz="2800" b="1" dirty="0"/>
              <a:t> dzimta</a:t>
            </a:r>
            <a:r>
              <a:rPr lang="lv-LV" sz="2800" dirty="0"/>
              <a:t>.  Ar viņu atbalstu pierobežas reģionā esošajā Ilūkstes pilsētā tika izveidots un uzplauka varens un ietekmīgs </a:t>
            </a:r>
            <a:r>
              <a:rPr lang="lv-LV" sz="2800" b="1" dirty="0"/>
              <a:t>katoļu garīgās kultūras centrs</a:t>
            </a:r>
            <a:endParaRPr lang="lv-LV" sz="2800" dirty="0"/>
          </a:p>
          <a:p>
            <a:pPr algn="just"/>
            <a:r>
              <a:rPr lang="lv-LV" sz="2800" b="1" dirty="0"/>
              <a:t>1690. gadā </a:t>
            </a:r>
            <a:r>
              <a:rPr lang="lv-LV" sz="2800" dirty="0"/>
              <a:t>bīskaps </a:t>
            </a:r>
            <a:r>
              <a:rPr lang="lv-LV" sz="2800" dirty="0" err="1"/>
              <a:t>Mikolajs</a:t>
            </a:r>
            <a:r>
              <a:rPr lang="lv-LV" sz="2800" dirty="0"/>
              <a:t> </a:t>
            </a:r>
            <a:r>
              <a:rPr lang="lv-LV" sz="2800" dirty="0" err="1"/>
              <a:t>Korvins</a:t>
            </a:r>
            <a:r>
              <a:rPr lang="lv-LV" sz="2800" dirty="0"/>
              <a:t> </a:t>
            </a:r>
            <a:r>
              <a:rPr lang="lv-LV" sz="2800" dirty="0" err="1"/>
              <a:t>Poplavskis</a:t>
            </a:r>
            <a:r>
              <a:rPr lang="lv-LV" sz="2800" dirty="0"/>
              <a:t> Ilūkstē iesvētīja Sv. Marijas vārdā nosaukto jaunuzcelto dievnamu. Šajā gadā Ilūkstes jezuītu misiju paaugstināja par </a:t>
            </a:r>
            <a:r>
              <a:rPr lang="lv-LV" sz="2800" b="1" dirty="0"/>
              <a:t>Jezuītu ordeņa rezidenci</a:t>
            </a:r>
            <a:endParaRPr lang="lv-LV" sz="2800" dirty="0"/>
          </a:p>
          <a:p>
            <a:pPr algn="just"/>
            <a:r>
              <a:rPr lang="lv-LV" sz="2400" b="1" dirty="0"/>
              <a:t>1691. gadā </a:t>
            </a:r>
            <a:r>
              <a:rPr lang="lv-LV" sz="2400" dirty="0"/>
              <a:t>jezuīti atvēra pamatskolu un ģimnāziju ar četrām nodaļām, kā arī vienu augstāku klasi teātra mākslai. </a:t>
            </a:r>
            <a:r>
              <a:rPr lang="lv-LV" sz="2400" b="1" dirty="0"/>
              <a:t>1662. gadā</a:t>
            </a:r>
            <a:r>
              <a:rPr lang="lv-LV" sz="2400" dirty="0"/>
              <a:t> skolā jau bija atvērtas sešas nodaļas</a:t>
            </a:r>
          </a:p>
          <a:p>
            <a:pPr algn="just"/>
            <a:endParaRPr lang="lv-LV" sz="2800" dirty="0"/>
          </a:p>
          <a:p>
            <a:pPr algn="just"/>
            <a:endParaRPr lang="lv-LV" sz="2800" b="1" dirty="0"/>
          </a:p>
          <a:p>
            <a:endParaRPr lang="lv-LV" sz="2500" dirty="0"/>
          </a:p>
        </p:txBody>
      </p:sp>
    </p:spTree>
    <p:extLst>
      <p:ext uri="{BB962C8B-B14F-4D97-AF65-F5344CB8AC3E}">
        <p14:creationId xmlns:p14="http://schemas.microsoft.com/office/powerpoint/2010/main" val="110509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lv-LV" dirty="0"/>
            </a:br>
            <a:r>
              <a:rPr lang="lv-LV" b="1" dirty="0"/>
              <a:t>Vēsture </a:t>
            </a:r>
            <a:r>
              <a:rPr lang="lv-LV" dirty="0"/>
              <a:t>– notikumu  hronoloģija – 17. gs.</a:t>
            </a:r>
          </a:p>
        </p:txBody>
      </p:sp>
      <p:sp>
        <p:nvSpPr>
          <p:cNvPr id="3" name="Content Placeholder 2"/>
          <p:cNvSpPr>
            <a:spLocks noGrp="1"/>
          </p:cNvSpPr>
          <p:nvPr>
            <p:ph idx="1"/>
          </p:nvPr>
        </p:nvSpPr>
        <p:spPr/>
        <p:txBody>
          <a:bodyPr>
            <a:normAutofit fontScale="70000" lnSpcReduction="20000"/>
          </a:bodyPr>
          <a:lstStyle/>
          <a:p>
            <a:pPr algn="just"/>
            <a:endParaRPr lang="lv-LV" sz="2500" b="1" dirty="0"/>
          </a:p>
          <a:p>
            <a:pPr algn="just"/>
            <a:endParaRPr lang="lv-LV" sz="2500" b="1" dirty="0"/>
          </a:p>
          <a:p>
            <a:pPr algn="just"/>
            <a:r>
              <a:rPr lang="lv-LV" sz="2900" b="1" dirty="0"/>
              <a:t>1691. gadā</a:t>
            </a:r>
            <a:r>
              <a:rPr lang="lv-LV" sz="2900" dirty="0"/>
              <a:t> jezuīti uzcēla sev jaunu, plašu klostera ēku</a:t>
            </a:r>
          </a:p>
          <a:p>
            <a:pPr algn="just"/>
            <a:r>
              <a:rPr lang="lv-LV" sz="2900" b="1" dirty="0"/>
              <a:t>1692. gadā</a:t>
            </a:r>
            <a:r>
              <a:rPr lang="lv-LV" sz="2900" dirty="0"/>
              <a:t> tika pabeigta saimniecības ēku celtniecība</a:t>
            </a:r>
          </a:p>
          <a:p>
            <a:pPr algn="just"/>
            <a:r>
              <a:rPr lang="lv-LV" sz="2900" dirty="0"/>
              <a:t>Jezuīti Ilūkstē </a:t>
            </a:r>
            <a:r>
              <a:rPr lang="lv-LV" sz="2900" b="1" dirty="0"/>
              <a:t>nodibināja</a:t>
            </a:r>
            <a:r>
              <a:rPr lang="lv-LV" sz="2900" dirty="0"/>
              <a:t> divas aktīvas </a:t>
            </a:r>
            <a:r>
              <a:rPr lang="lv-LV" sz="2900" b="1" dirty="0"/>
              <a:t>biedrības </a:t>
            </a:r>
            <a:r>
              <a:rPr lang="lv-LV" sz="2900" dirty="0"/>
              <a:t>– </a:t>
            </a:r>
            <a:r>
              <a:rPr lang="lv-LV" sz="2900" b="1" dirty="0"/>
              <a:t>Studējošās jaunatnes </a:t>
            </a:r>
            <a:r>
              <a:rPr lang="lv-LV" sz="2900" b="1" dirty="0" err="1"/>
              <a:t>kongregāciju</a:t>
            </a:r>
            <a:r>
              <a:rPr lang="lv-LV" sz="2900" b="1" dirty="0"/>
              <a:t> un Pilsoņu </a:t>
            </a:r>
            <a:r>
              <a:rPr lang="lv-LV" sz="2900" b="1" dirty="0" err="1"/>
              <a:t>kongregāciju</a:t>
            </a:r>
            <a:r>
              <a:rPr lang="lv-LV" sz="2900" dirty="0"/>
              <a:t>. Katrai no tām Ilūkstes Jezuītu katoļu  baznīcā bija īpašs altāris</a:t>
            </a:r>
          </a:p>
          <a:p>
            <a:pPr algn="just"/>
            <a:r>
              <a:rPr lang="lv-LV" sz="2900" b="1" dirty="0"/>
              <a:t>1697. gadā</a:t>
            </a:r>
            <a:r>
              <a:rPr lang="lv-LV" sz="2900" dirty="0"/>
              <a:t> jezuītiem radās iespēja pavairot savu bibliotēku ar bagātīgu grāmatu krājumu</a:t>
            </a:r>
          </a:p>
          <a:p>
            <a:pPr algn="just"/>
            <a:r>
              <a:rPr lang="lv-LV" sz="2900" b="1" dirty="0"/>
              <a:t>1698. un 1699. gadā</a:t>
            </a:r>
            <a:r>
              <a:rPr lang="lv-LV" sz="2900" dirty="0"/>
              <a:t> veco altāru vietā dievnamā tika uzstādīti trīs jauni, greznoti ar svēto statujām, no tiem centrālais bija veltīts Svētajai Ģimenei, bet sānu altāri svētajam Ignacijam </a:t>
            </a:r>
            <a:r>
              <a:rPr lang="lv-LV" sz="2900" dirty="0" err="1"/>
              <a:t>Lojolam</a:t>
            </a:r>
            <a:r>
              <a:rPr lang="lv-LV" sz="2900" dirty="0"/>
              <a:t>   un svētajam Franciskam </a:t>
            </a:r>
            <a:r>
              <a:rPr lang="lv-LV" sz="2900" dirty="0" err="1"/>
              <a:t>Ksaveram</a:t>
            </a:r>
            <a:r>
              <a:rPr lang="lv-LV" sz="2900" dirty="0"/>
              <a:t>. Grezni bija  kokgriezumiem dekorēti </a:t>
            </a:r>
            <a:r>
              <a:rPr lang="lv-LV" sz="2900" dirty="0" err="1"/>
              <a:t>biktssoli</a:t>
            </a:r>
            <a:r>
              <a:rPr lang="lv-LV" sz="2900" dirty="0"/>
              <a:t> un ozolkoka krucifikss</a:t>
            </a:r>
          </a:p>
          <a:p>
            <a:pPr algn="just"/>
            <a:endParaRPr lang="lv-LV" sz="2900" dirty="0"/>
          </a:p>
          <a:p>
            <a:pPr algn="just"/>
            <a:endParaRPr lang="lv-LV" sz="2900" dirty="0"/>
          </a:p>
          <a:p>
            <a:pPr algn="just"/>
            <a:endParaRPr lang="lv-LV" sz="2900" dirty="0"/>
          </a:p>
        </p:txBody>
      </p:sp>
    </p:spTree>
    <p:extLst>
      <p:ext uri="{BB962C8B-B14F-4D97-AF65-F5344CB8AC3E}">
        <p14:creationId xmlns:p14="http://schemas.microsoft.com/office/powerpoint/2010/main" val="2883159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lv-LV" dirty="0"/>
            </a:br>
            <a:r>
              <a:rPr lang="lv-LV" b="1" dirty="0"/>
              <a:t>Vēsture </a:t>
            </a:r>
            <a:r>
              <a:rPr lang="lv-LV" dirty="0"/>
              <a:t>– notikumu  hronoloģija – 18. gs. </a:t>
            </a:r>
          </a:p>
        </p:txBody>
      </p:sp>
      <p:sp>
        <p:nvSpPr>
          <p:cNvPr id="3" name="Content Placeholder 2"/>
          <p:cNvSpPr>
            <a:spLocks noGrp="1"/>
          </p:cNvSpPr>
          <p:nvPr>
            <p:ph idx="1"/>
          </p:nvPr>
        </p:nvSpPr>
        <p:spPr/>
        <p:txBody>
          <a:bodyPr/>
          <a:lstStyle/>
          <a:p>
            <a:pPr algn="just"/>
            <a:r>
              <a:rPr lang="lv-LV" b="1" dirty="0"/>
              <a:t>1701. gada </a:t>
            </a:r>
            <a:r>
              <a:rPr lang="lv-LV" dirty="0"/>
              <a:t>februārī Krievijas cars Pēteris I, noslēdzis Biržos līgumu ar Polijas - Lietuvas karali Augustu II pret Zviedriju, atceļā uz Maskavu, apstājās Ilūkstē, kur apmeklēja Jezuītu katoļu baznīcu un rezidenci. Atzīdams Jezuītu ordeņa darbības panākumus, viņš jezuītiem ziedoja lielu naudas summu</a:t>
            </a:r>
          </a:p>
          <a:p>
            <a:pPr algn="just"/>
            <a:r>
              <a:rPr lang="lv-LV" dirty="0"/>
              <a:t>Ziemeļu kara laikā no </a:t>
            </a:r>
            <a:r>
              <a:rPr lang="lv-LV" b="1" dirty="0"/>
              <a:t>1700. gada</a:t>
            </a:r>
            <a:r>
              <a:rPr lang="lv-LV" dirty="0"/>
              <a:t> līdz </a:t>
            </a:r>
            <a:r>
              <a:rPr lang="lv-LV" b="1" dirty="0"/>
              <a:t>1725. gadam  </a:t>
            </a:r>
            <a:r>
              <a:rPr lang="lv-LV" dirty="0"/>
              <a:t>baznīca un klosteris bija smagi cietuši un bija nepieciešams veikt ēku atjaunošanu</a:t>
            </a:r>
          </a:p>
          <a:p>
            <a:pPr algn="just"/>
            <a:r>
              <a:rPr lang="lv-LV" b="1" dirty="0"/>
              <a:t>1747. gada </a:t>
            </a:r>
            <a:r>
              <a:rPr lang="lv-LV" dirty="0"/>
              <a:t>5. aprīlī sāka rakt jaunās Kolēģijas ēkas pamatus</a:t>
            </a:r>
          </a:p>
          <a:p>
            <a:pPr algn="just"/>
            <a:r>
              <a:rPr lang="lv-LV" b="1" dirty="0"/>
              <a:t>1748. gada 7. septembrī</a:t>
            </a:r>
            <a:r>
              <a:rPr lang="lv-LV" dirty="0"/>
              <a:t>  jauno Kolēģijas ēku iesvētīja Kazimirs </a:t>
            </a:r>
            <a:r>
              <a:rPr lang="lv-LV" dirty="0" err="1"/>
              <a:t>Bržozovskis</a:t>
            </a:r>
            <a:r>
              <a:rPr lang="lv-LV" dirty="0"/>
              <a:t>. Tika atjaunota arī baznīca</a:t>
            </a:r>
          </a:p>
          <a:p>
            <a:pPr algn="just"/>
            <a:endParaRPr lang="lv-LV" dirty="0"/>
          </a:p>
        </p:txBody>
      </p:sp>
    </p:spTree>
    <p:extLst>
      <p:ext uri="{BB962C8B-B14F-4D97-AF65-F5344CB8AC3E}">
        <p14:creationId xmlns:p14="http://schemas.microsoft.com/office/powerpoint/2010/main" val="1845004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baznīcas  raksturojums – 18. gs. </a:t>
            </a:r>
          </a:p>
        </p:txBody>
      </p:sp>
      <p:sp>
        <p:nvSpPr>
          <p:cNvPr id="3" name="Content Placeholder 2"/>
          <p:cNvSpPr>
            <a:spLocks noGrp="1"/>
          </p:cNvSpPr>
          <p:nvPr>
            <p:ph idx="1"/>
          </p:nvPr>
        </p:nvSpPr>
        <p:spPr/>
        <p:txBody>
          <a:bodyPr>
            <a:normAutofit/>
          </a:bodyPr>
          <a:lstStyle/>
          <a:p>
            <a:pPr marL="0" indent="0" algn="just">
              <a:buNone/>
            </a:pPr>
            <a:endParaRPr lang="lv-LV" sz="2500" dirty="0"/>
          </a:p>
          <a:p>
            <a:pPr marL="0" indent="0" algn="just">
              <a:buNone/>
            </a:pPr>
            <a:r>
              <a:rPr lang="lv-LV" sz="2500" b="1" dirty="0"/>
              <a:t>Ilūkstes Jezuītu katoļu baznīca </a:t>
            </a:r>
            <a:r>
              <a:rPr lang="lv-LV" sz="2500" dirty="0"/>
              <a:t>bija varena </a:t>
            </a:r>
            <a:r>
              <a:rPr lang="lv-LV" sz="2500" dirty="0" err="1"/>
              <a:t>divtorņu</a:t>
            </a:r>
            <a:r>
              <a:rPr lang="lv-LV" sz="2500" dirty="0"/>
              <a:t> bazilika, kas plānā līdzinājās izstieptam četrstūrim, bija </a:t>
            </a:r>
            <a:r>
              <a:rPr lang="lv-LV" sz="2500" dirty="0" err="1"/>
              <a:t>trīsjomu</a:t>
            </a:r>
            <a:r>
              <a:rPr lang="lv-LV" sz="2500" dirty="0"/>
              <a:t> celtne, ko krustoja masīvs </a:t>
            </a:r>
            <a:r>
              <a:rPr lang="lv-LV" sz="2500" dirty="0" err="1"/>
              <a:t>transepts</a:t>
            </a:r>
            <a:r>
              <a:rPr lang="lv-LV" sz="2500" dirty="0"/>
              <a:t> – </a:t>
            </a:r>
            <a:r>
              <a:rPr lang="lv-LV" sz="2500" dirty="0" err="1"/>
              <a:t>šķērsjoms</a:t>
            </a:r>
            <a:endParaRPr lang="lv-LV" sz="2500" dirty="0"/>
          </a:p>
          <a:p>
            <a:pPr marL="0" indent="0" algn="just">
              <a:buNone/>
            </a:pPr>
            <a:r>
              <a:rPr lang="lv-LV" sz="2500" dirty="0"/>
              <a:t>Ēka bija 100 olektis </a:t>
            </a:r>
            <a:r>
              <a:rPr lang="lv-LV" sz="2500" b="1" dirty="0"/>
              <a:t>(47,4 m) gara</a:t>
            </a:r>
            <a:r>
              <a:rPr lang="lv-LV" sz="2500" dirty="0"/>
              <a:t>, 48 olektis </a:t>
            </a:r>
            <a:r>
              <a:rPr lang="lv-LV" sz="2500" b="1" dirty="0"/>
              <a:t>(22,75 m) plata </a:t>
            </a:r>
            <a:r>
              <a:rPr lang="lv-LV" sz="2500" dirty="0"/>
              <a:t>un 64 olektis </a:t>
            </a:r>
            <a:r>
              <a:rPr lang="lv-LV" sz="2500" b="1" dirty="0"/>
              <a:t>(30,33 m) augsta</a:t>
            </a:r>
            <a:r>
              <a:rPr lang="lv-LV" sz="2500" dirty="0"/>
              <a:t>, bet divi majestātiskie torņi sniedzās 120 olekšu </a:t>
            </a:r>
            <a:r>
              <a:rPr lang="lv-LV" sz="2500" b="1" dirty="0"/>
              <a:t>(56,88 m) augstumā</a:t>
            </a:r>
            <a:r>
              <a:rPr lang="lv-LV" sz="2500" dirty="0"/>
              <a:t>. Baznīcas torņos atradās </a:t>
            </a:r>
            <a:r>
              <a:rPr lang="lv-LV" sz="2500" dirty="0" err="1"/>
              <a:t>Zībergu</a:t>
            </a:r>
            <a:r>
              <a:rPr lang="lv-LV" sz="2500" dirty="0"/>
              <a:t> dzimtas dāvātie zvani</a:t>
            </a:r>
          </a:p>
          <a:p>
            <a:pPr marL="0" indent="0" algn="just">
              <a:buNone/>
            </a:pPr>
            <a:r>
              <a:rPr lang="lv-LV" sz="2500" dirty="0"/>
              <a:t>Dievnamu rotāja septiņi altāri. Galvenajā altārī bija mākslinieka Franciska </a:t>
            </a:r>
            <a:r>
              <a:rPr lang="lv-LV" sz="2500" dirty="0" err="1"/>
              <a:t>Smugleviča</a:t>
            </a:r>
            <a:r>
              <a:rPr lang="lv-LV" sz="2500" dirty="0"/>
              <a:t> darināta glezna “Apustuļu iesvētīšana”</a:t>
            </a:r>
          </a:p>
          <a:p>
            <a:endParaRPr lang="lv-LV" dirty="0"/>
          </a:p>
        </p:txBody>
      </p:sp>
    </p:spTree>
    <p:extLst>
      <p:ext uri="{BB962C8B-B14F-4D97-AF65-F5344CB8AC3E}">
        <p14:creationId xmlns:p14="http://schemas.microsoft.com/office/powerpoint/2010/main" val="2872523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klostera raksturojums – 18. gs. </a:t>
            </a:r>
          </a:p>
        </p:txBody>
      </p:sp>
      <p:sp>
        <p:nvSpPr>
          <p:cNvPr id="3" name="Content Placeholder 2"/>
          <p:cNvSpPr>
            <a:spLocks noGrp="1"/>
          </p:cNvSpPr>
          <p:nvPr>
            <p:ph idx="1"/>
          </p:nvPr>
        </p:nvSpPr>
        <p:spPr/>
        <p:txBody>
          <a:bodyPr>
            <a:noAutofit/>
          </a:bodyPr>
          <a:lstStyle/>
          <a:p>
            <a:pPr marL="0" indent="0" algn="just">
              <a:buNone/>
            </a:pPr>
            <a:endParaRPr lang="lv-LV" sz="2500" dirty="0"/>
          </a:p>
          <a:p>
            <a:pPr marL="0" indent="0" algn="just">
              <a:buNone/>
            </a:pPr>
            <a:endParaRPr lang="lv-LV" sz="2500" dirty="0"/>
          </a:p>
          <a:p>
            <a:pPr marL="0" indent="0" algn="just">
              <a:buNone/>
            </a:pPr>
            <a:endParaRPr lang="lv-LV" sz="2500" dirty="0"/>
          </a:p>
          <a:p>
            <a:pPr marL="0" indent="0" algn="just">
              <a:buNone/>
            </a:pPr>
            <a:r>
              <a:rPr lang="lv-LV" sz="2500" dirty="0"/>
              <a:t>Vienlaikus ar baznīcu tika pabeigta </a:t>
            </a:r>
            <a:r>
              <a:rPr lang="lv-LV" sz="2500" b="1" dirty="0"/>
              <a:t>Kolēģijas ēka (klosteris)</a:t>
            </a:r>
            <a:r>
              <a:rPr lang="lv-LV" sz="2500" dirty="0"/>
              <a:t>, ko ar baznīcu vienoja garš, segts tunelis, Klosteris bija divstāvu mūra celtne ar plašiem gaiteņiem, lieliem, gaišiem logiem, skaistiem skatiem uz Ilūkstes upi un pilsētu</a:t>
            </a:r>
          </a:p>
          <a:p>
            <a:pPr marL="0" indent="0" algn="just">
              <a:buNone/>
            </a:pPr>
            <a:r>
              <a:rPr lang="lv-LV" sz="2500" b="1" dirty="0"/>
              <a:t>Pirmajā stāvā </a:t>
            </a:r>
            <a:r>
              <a:rPr lang="lv-LV" sz="2500" dirty="0"/>
              <a:t>bija klostera</a:t>
            </a:r>
            <a:r>
              <a:rPr lang="lv-LV" sz="2500" b="1" dirty="0"/>
              <a:t> virtuve</a:t>
            </a:r>
            <a:r>
              <a:rPr lang="lv-LV" sz="2500" dirty="0"/>
              <a:t>, plaša </a:t>
            </a:r>
            <a:r>
              <a:rPr lang="lv-LV" sz="2500" b="1" dirty="0"/>
              <a:t>ēdamtelpa</a:t>
            </a:r>
            <a:r>
              <a:rPr lang="lv-LV" sz="2500" dirty="0"/>
              <a:t> ar sienā iemūrētu </a:t>
            </a:r>
            <a:r>
              <a:rPr lang="lv-LV" sz="2500" b="1" dirty="0"/>
              <a:t>kanceli</a:t>
            </a:r>
            <a:r>
              <a:rPr lang="lv-LV" sz="2500" dirty="0"/>
              <a:t>, no kuras pusdienu un vakariņu laikā mūks lasīja garīga satura grāmatas. Ēkā bija </a:t>
            </a:r>
            <a:r>
              <a:rPr lang="lv-LV" sz="2500" b="1" dirty="0"/>
              <a:t>bibliotēkas telpas </a:t>
            </a:r>
            <a:r>
              <a:rPr lang="lv-LV" sz="2500" dirty="0"/>
              <a:t>un </a:t>
            </a:r>
            <a:r>
              <a:rPr lang="lv-LV" sz="2500" b="1" dirty="0"/>
              <a:t>dzīvokļi </a:t>
            </a:r>
            <a:r>
              <a:rPr lang="lv-LV" sz="2500" dirty="0"/>
              <a:t>baznīcas un klostera apkalpotājiem</a:t>
            </a:r>
          </a:p>
          <a:p>
            <a:pPr marL="0" indent="0" algn="just">
              <a:buNone/>
            </a:pPr>
            <a:r>
              <a:rPr lang="lv-LV" sz="2500" b="1" dirty="0"/>
              <a:t>Otrais stāvs </a:t>
            </a:r>
            <a:r>
              <a:rPr lang="lv-LV" sz="2500" dirty="0"/>
              <a:t>bija rezervēts vienīgi mūku cellēm</a:t>
            </a:r>
          </a:p>
          <a:p>
            <a:pPr marL="0" indent="0" algn="just">
              <a:buNone/>
            </a:pPr>
            <a:r>
              <a:rPr lang="lv-LV" sz="2500" dirty="0"/>
              <a:t>Uz klostera ārējās sienas bija attēlots kāds bijušais klostera priekšnieks - ar rožu kroni un putnu būrīti rokās, skatoties ugunsgrēkā</a:t>
            </a:r>
          </a:p>
          <a:p>
            <a:pPr algn="just"/>
            <a:endParaRPr lang="lv-LV" sz="2500" dirty="0"/>
          </a:p>
        </p:txBody>
      </p:sp>
    </p:spTree>
    <p:extLst>
      <p:ext uri="{BB962C8B-B14F-4D97-AF65-F5344CB8AC3E}">
        <p14:creationId xmlns:p14="http://schemas.microsoft.com/office/powerpoint/2010/main" val="175758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notikumu  hronoloģija – 18. </a:t>
            </a:r>
            <a:r>
              <a:rPr lang="lv-LV" dirty="0" err="1"/>
              <a:t>gs</a:t>
            </a:r>
            <a:r>
              <a:rPr lang="lv-LV" dirty="0"/>
              <a:t> / 19. gs.</a:t>
            </a:r>
          </a:p>
        </p:txBody>
      </p:sp>
      <p:sp>
        <p:nvSpPr>
          <p:cNvPr id="3" name="Content Placeholder 2"/>
          <p:cNvSpPr>
            <a:spLocks noGrp="1"/>
          </p:cNvSpPr>
          <p:nvPr>
            <p:ph idx="1"/>
          </p:nvPr>
        </p:nvSpPr>
        <p:spPr/>
        <p:txBody>
          <a:bodyPr>
            <a:normAutofit fontScale="92500" lnSpcReduction="20000"/>
          </a:bodyPr>
          <a:lstStyle/>
          <a:p>
            <a:pPr algn="just"/>
            <a:endParaRPr lang="lv-LV" sz="2500" dirty="0"/>
          </a:p>
          <a:p>
            <a:pPr algn="just"/>
            <a:endParaRPr lang="lv-LV" sz="2500" dirty="0"/>
          </a:p>
          <a:p>
            <a:pPr algn="just"/>
            <a:r>
              <a:rPr lang="lv-LV" sz="2500" dirty="0"/>
              <a:t>Jezuītu darbībai Kurzemē formāli pienāca gals</a:t>
            </a:r>
            <a:r>
              <a:rPr lang="lv-LV" sz="2500" b="1" dirty="0"/>
              <a:t> 1773. gadā,</a:t>
            </a:r>
            <a:r>
              <a:rPr lang="lv-LV" sz="2500" dirty="0"/>
              <a:t> kad visās Kurzemes jezuītu rezidencēs – Jelgavā, Skaistkalnē un Ilūkstē  tika nolasīta Pāvesta </a:t>
            </a:r>
            <a:r>
              <a:rPr lang="lv-LV" sz="2500" dirty="0" err="1"/>
              <a:t>Klementa</a:t>
            </a:r>
            <a:r>
              <a:rPr lang="lv-LV" sz="2500" dirty="0"/>
              <a:t> XIV  bulla un ordenis kā savu vēsturisko uzdevumu izpildījis, tika slēgts. Ordeņa locekļiem tika atņemti visi īpašumi. Tomēr, līdz 1787. gadam </a:t>
            </a:r>
            <a:r>
              <a:rPr lang="lv-LV" sz="2500" dirty="0" err="1"/>
              <a:t>eksjezuīti</a:t>
            </a:r>
            <a:r>
              <a:rPr lang="lv-LV" sz="2500" dirty="0"/>
              <a:t> apkalpoja Ilūkstes draudzi un skolas</a:t>
            </a:r>
          </a:p>
          <a:p>
            <a:pPr algn="just"/>
            <a:r>
              <a:rPr lang="lv-LV" sz="2500" dirty="0"/>
              <a:t>Jezuītu vietā ieradās misionāru ordeņa mūki. </a:t>
            </a:r>
            <a:r>
              <a:rPr lang="lv-LV" sz="2500" b="1" dirty="0"/>
              <a:t>1835. gadā arī viņi Krievijas valdības</a:t>
            </a:r>
            <a:r>
              <a:rPr lang="lv-LV" sz="2500" dirty="0"/>
              <a:t> izraidīti, atstāja Ilūksti. Garīgo skolu pārcēla uz Daugavpili un pārvērta par krievu ģimnāziju</a:t>
            </a:r>
          </a:p>
          <a:p>
            <a:pPr algn="just"/>
            <a:r>
              <a:rPr lang="lv-LV" sz="2500" dirty="0"/>
              <a:t>Baznīca un draudze </a:t>
            </a:r>
            <a:r>
              <a:rPr lang="lv-LV" sz="2500" b="1" dirty="0"/>
              <a:t>1842. gadā nonāca</a:t>
            </a:r>
            <a:r>
              <a:rPr lang="lv-LV" sz="2500" dirty="0"/>
              <a:t> laicīgo garīdznieku rokās</a:t>
            </a:r>
          </a:p>
          <a:p>
            <a:pPr algn="just"/>
            <a:endParaRPr lang="lv-LV" sz="2500" dirty="0"/>
          </a:p>
          <a:p>
            <a:pPr algn="just"/>
            <a:endParaRPr lang="lv-LV" sz="2500" dirty="0"/>
          </a:p>
          <a:p>
            <a:endParaRPr lang="lv-LV" sz="2500" dirty="0"/>
          </a:p>
        </p:txBody>
      </p:sp>
    </p:spTree>
    <p:extLst>
      <p:ext uri="{BB962C8B-B14F-4D97-AF65-F5344CB8AC3E}">
        <p14:creationId xmlns:p14="http://schemas.microsoft.com/office/powerpoint/2010/main" val="43090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notikumu hronoloģija – 20. gs.</a:t>
            </a:r>
          </a:p>
        </p:txBody>
      </p:sp>
      <p:sp>
        <p:nvSpPr>
          <p:cNvPr id="3" name="Content Placeholder 2"/>
          <p:cNvSpPr>
            <a:spLocks noGrp="1"/>
          </p:cNvSpPr>
          <p:nvPr>
            <p:ph idx="1"/>
          </p:nvPr>
        </p:nvSpPr>
        <p:spPr/>
        <p:txBody>
          <a:bodyPr>
            <a:noAutofit/>
          </a:bodyPr>
          <a:lstStyle/>
          <a:p>
            <a:pPr algn="just"/>
            <a:endParaRPr lang="lv-LV" sz="2300" dirty="0"/>
          </a:p>
          <a:p>
            <a:pPr algn="just"/>
            <a:endParaRPr lang="lv-LV" sz="2300" dirty="0"/>
          </a:p>
          <a:p>
            <a:pPr algn="just"/>
            <a:r>
              <a:rPr lang="lv-LV" sz="2300" dirty="0"/>
              <a:t>1. Pasaules kara laikā (1914-1918) Jezuītu katoļu baznīca bija lemta bojāejai </a:t>
            </a:r>
          </a:p>
          <a:p>
            <a:pPr algn="just"/>
            <a:r>
              <a:rPr lang="lv-LV" sz="2300" dirty="0"/>
              <a:t>No pilnīgas iznīcināšanas tika pasargāts vienīgi klosteris. Tajā uz laiku dzīvot apmetās vairākas ģimenes. Torņi un baznīcas dienvidu siena bija pilnīgi sagrauti, tikai rietumu daļa un daļa ziemeļu sienas bija puslīdz saglabājusies. Koridors, kas savienoja baznīcu ar klosteri, atradās gruvešos</a:t>
            </a:r>
          </a:p>
          <a:p>
            <a:pPr algn="just"/>
            <a:r>
              <a:rPr lang="lv-LV" sz="2300" b="1" dirty="0"/>
              <a:t>1919. gadā</a:t>
            </a:r>
            <a:r>
              <a:rPr lang="lv-LV" sz="2300" dirty="0"/>
              <a:t>  bijušajā jezuītu klosterī ierīkoja baznīcu. Dažu mēnešu laikā klostera ēdamzālē tika ierīkota kapela, bet iztīrot klostera pirmo stāvu no gružiem un smiltīm, sagatavoja prāvestam un baznīcas apkalpotājiem vairākas istabas</a:t>
            </a:r>
          </a:p>
          <a:p>
            <a:pPr algn="just"/>
            <a:endParaRPr lang="lv-LV" sz="2300" dirty="0"/>
          </a:p>
          <a:p>
            <a:pPr algn="just"/>
            <a:endParaRPr lang="lv-LV" sz="2300" dirty="0"/>
          </a:p>
        </p:txBody>
      </p:sp>
    </p:spTree>
    <p:extLst>
      <p:ext uri="{BB962C8B-B14F-4D97-AF65-F5344CB8AC3E}">
        <p14:creationId xmlns:p14="http://schemas.microsoft.com/office/powerpoint/2010/main" val="392464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Vēsture </a:t>
            </a:r>
            <a:r>
              <a:rPr lang="lv-LV" dirty="0"/>
              <a:t>– notikumu hronoloģija – 20. gs.</a:t>
            </a:r>
          </a:p>
        </p:txBody>
      </p:sp>
      <p:sp>
        <p:nvSpPr>
          <p:cNvPr id="3" name="Content Placeholder 2"/>
          <p:cNvSpPr>
            <a:spLocks noGrp="1"/>
          </p:cNvSpPr>
          <p:nvPr>
            <p:ph idx="1"/>
          </p:nvPr>
        </p:nvSpPr>
        <p:spPr/>
        <p:txBody>
          <a:bodyPr>
            <a:noAutofit/>
          </a:bodyPr>
          <a:lstStyle/>
          <a:p>
            <a:pPr lvl="0"/>
            <a:endParaRPr lang="lv-LV" sz="2200" b="1" dirty="0"/>
          </a:p>
          <a:p>
            <a:pPr lvl="0"/>
            <a:r>
              <a:rPr lang="lv-LV" sz="2200" b="1" dirty="0"/>
              <a:t>1939. gadā</a:t>
            </a:r>
            <a:r>
              <a:rPr lang="lv-LV" sz="2200" dirty="0"/>
              <a:t>, kad Ilūkstes katoļu draudzi un baznīcu pārņēma jezuīti, bija sastādīts baznīcas atjaunošanas plāns un darba aprēķins, kā  arī savākta liela ziedojumu summa, bet1940. gada 17. jūnijā Latvijā iegāja Padomju Savienības karaspēks, un atjaunošanai tika pārvilkta svītra</a:t>
            </a:r>
          </a:p>
          <a:p>
            <a:pPr lvl="0"/>
            <a:r>
              <a:rPr lang="lv-LV" sz="2200" b="1" dirty="0"/>
              <a:t>1946. gada</a:t>
            </a:r>
            <a:r>
              <a:rPr lang="lv-LV" sz="2200" dirty="0"/>
              <a:t> rudenī Ilūkstes </a:t>
            </a:r>
            <a:r>
              <a:rPr lang="lv-LV" sz="2200" dirty="0" err="1"/>
              <a:t>apriņķa</a:t>
            </a:r>
            <a:r>
              <a:rPr lang="lv-LV" sz="2200" dirty="0"/>
              <a:t> izpildkomiteja uz prāvesta pieprasījumu, sniegt atbalstu baznīcas atjaunošanai, ar 1946. gada 21. augusta izpildrakstu Nr. 2028 atbildēja, ka: “ </a:t>
            </a:r>
            <a:r>
              <a:rPr lang="lv-LV" sz="2200" dirty="0" err="1"/>
              <a:t>Saskarā</a:t>
            </a:r>
            <a:r>
              <a:rPr lang="lv-LV" sz="2200" dirty="0"/>
              <a:t> ar </a:t>
            </a:r>
            <a:r>
              <a:rPr lang="lv-LV" sz="2200" dirty="0" err="1"/>
              <a:t>pēckara</a:t>
            </a:r>
            <a:r>
              <a:rPr lang="lv-LV" sz="2200" dirty="0"/>
              <a:t> materiālajām un finansiālajām grūtībām, nav iespējams lūgumu apmierināt, jo valdības piešķirtie materiāli jau sadalīti karā cietušo zemnieku saimniecību atjaunošanai.”</a:t>
            </a:r>
          </a:p>
          <a:p>
            <a:pPr lvl="0"/>
            <a:r>
              <a:rPr lang="lv-LV" sz="2200" b="1" dirty="0"/>
              <a:t>1956. gada</a:t>
            </a:r>
            <a:r>
              <a:rPr lang="lv-LV" sz="2200" dirty="0"/>
              <a:t> janvārī  kādreizējās jezuītu baznīcas paliekas uzspridzināja un būvgruži tika aizvākti </a:t>
            </a:r>
          </a:p>
          <a:p>
            <a:r>
              <a:rPr lang="lv-LV" sz="2200" dirty="0"/>
              <a:t>Baznīcas un klostera teritorijā 2</a:t>
            </a:r>
            <a:r>
              <a:rPr lang="lv-LV" sz="2200" b="1" dirty="0"/>
              <a:t>0. gs. 70-o gadu </a:t>
            </a:r>
            <a:r>
              <a:rPr lang="lv-LV" sz="2200" dirty="0"/>
              <a:t>beigās un</a:t>
            </a:r>
            <a:r>
              <a:rPr lang="lv-LV" sz="2200" b="1" dirty="0"/>
              <a:t> 80-o gadu</a:t>
            </a:r>
            <a:r>
              <a:rPr lang="lv-LV" sz="2200" dirty="0"/>
              <a:t> sākumā </a:t>
            </a:r>
            <a:r>
              <a:rPr lang="lv-LV" sz="2400" dirty="0"/>
              <a:t>tika uzceltas daudzdzīvokļu dzīvojamās mājas</a:t>
            </a:r>
          </a:p>
          <a:p>
            <a:endParaRPr lang="lv-LV" sz="2200" dirty="0"/>
          </a:p>
        </p:txBody>
      </p:sp>
    </p:spTree>
    <p:extLst>
      <p:ext uri="{BB962C8B-B14F-4D97-AF65-F5344CB8AC3E}">
        <p14:creationId xmlns:p14="http://schemas.microsoft.com/office/powerpoint/2010/main" val="266154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ln>
            <a:solidFill>
              <a:schemeClr val="accent1">
                <a:lumMod val="90000"/>
                <a:lumOff val="10000"/>
              </a:schemeClr>
            </a:solidFill>
          </a:ln>
        </p:spPr>
        <p:txBody>
          <a:bodyPr/>
          <a:lstStyle/>
          <a:p>
            <a:pPr algn="ctr"/>
            <a:r>
              <a:rPr lang="lv-LV" b="1" dirty="0"/>
              <a:t>Ilūkstes jezuītu baznīca un klosteris</a:t>
            </a:r>
          </a:p>
        </p:txBody>
      </p:sp>
      <p:sp>
        <p:nvSpPr>
          <p:cNvPr id="3" name="Apakšvirsraksts 2"/>
          <p:cNvSpPr>
            <a:spLocks noGrp="1"/>
          </p:cNvSpPr>
          <p:nvPr>
            <p:ph type="subTitle" idx="1"/>
          </p:nvPr>
        </p:nvSpPr>
        <p:spPr>
          <a:xfrm>
            <a:off x="441066" y="3773010"/>
            <a:ext cx="7193730" cy="1544714"/>
          </a:xfrm>
        </p:spPr>
        <p:txBody>
          <a:bodyPr>
            <a:normAutofit fontScale="77500" lnSpcReduction="20000"/>
          </a:bodyPr>
          <a:lstStyle/>
          <a:p>
            <a:r>
              <a:rPr lang="lv-LV" sz="6000" b="1" dirty="0">
                <a:solidFill>
                  <a:schemeClr val="bg1"/>
                </a:solidFill>
              </a:rPr>
              <a:t>   Attīstības</a:t>
            </a:r>
          </a:p>
          <a:p>
            <a:r>
              <a:rPr lang="lv-LV" sz="6000" b="1" dirty="0">
                <a:solidFill>
                  <a:schemeClr val="bg1"/>
                </a:solidFill>
              </a:rPr>
              <a:t>        vīzija</a:t>
            </a:r>
          </a:p>
        </p:txBody>
      </p:sp>
      <p:pic>
        <p:nvPicPr>
          <p:cNvPr id="6" name="Attēls 5">
            <a:extLst>
              <a:ext uri="{FF2B5EF4-FFF2-40B4-BE49-F238E27FC236}">
                <a16:creationId xmlns:a16="http://schemas.microsoft.com/office/drawing/2014/main" id="{B18DE86C-2215-42CD-924E-79A532109787}"/>
              </a:ext>
            </a:extLst>
          </p:cNvPr>
          <p:cNvPicPr>
            <a:picLocks noChangeAspect="1"/>
          </p:cNvPicPr>
          <p:nvPr/>
        </p:nvPicPr>
        <p:blipFill>
          <a:blip r:embed="rId2"/>
          <a:stretch>
            <a:fillRect/>
          </a:stretch>
        </p:blipFill>
        <p:spPr>
          <a:xfrm>
            <a:off x="4758261" y="2899633"/>
            <a:ext cx="6681955" cy="3660965"/>
          </a:xfrm>
          <a:prstGeom prst="rect">
            <a:avLst/>
          </a:prstGeom>
        </p:spPr>
      </p:pic>
    </p:spTree>
    <p:extLst>
      <p:ext uri="{BB962C8B-B14F-4D97-AF65-F5344CB8AC3E}">
        <p14:creationId xmlns:p14="http://schemas.microsoft.com/office/powerpoint/2010/main" val="3231901032"/>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Sakrālais  KULTŪRVĒSTURISKAIS mantojums - 21. gs.</a:t>
            </a:r>
            <a:br>
              <a:rPr lang="lv-LV" dirty="0"/>
            </a:br>
            <a:r>
              <a:rPr lang="lv-LV" b="1" dirty="0"/>
              <a:t>Jezuītu baznīca un klosteris – ATTĪSTĪBA</a:t>
            </a:r>
          </a:p>
        </p:txBody>
      </p:sp>
      <p:sp>
        <p:nvSpPr>
          <p:cNvPr id="3" name="Content Placeholder 2"/>
          <p:cNvSpPr>
            <a:spLocks noGrp="1"/>
          </p:cNvSpPr>
          <p:nvPr>
            <p:ph idx="1"/>
          </p:nvPr>
        </p:nvSpPr>
        <p:spPr/>
        <p:txBody>
          <a:bodyPr>
            <a:noAutofit/>
          </a:bodyPr>
          <a:lstStyle/>
          <a:p>
            <a:pPr lvl="0" algn="just"/>
            <a:r>
              <a:rPr lang="lv-LV" sz="2000" b="1" dirty="0"/>
              <a:t>2019. gada </a:t>
            </a:r>
            <a:r>
              <a:rPr lang="lv-LV" sz="2000" dirty="0"/>
              <a:t>20. un 23. augustā, 2020. gada 25. februārī un 28. maijā Nacionālās  kultūras mantojuma pārvaldes speciālisti  apmeklē Ilūkstes klostera baznīcas pamatus, veic pārbaudes un sniedz rekomendācijas  tālākai objekta apsaimniekošanai</a:t>
            </a:r>
          </a:p>
          <a:p>
            <a:pPr lvl="0" algn="just"/>
            <a:r>
              <a:rPr lang="lv-LV" sz="2000" b="1" dirty="0"/>
              <a:t>2019. gada </a:t>
            </a:r>
            <a:r>
              <a:rPr lang="lv-LV" sz="2000" dirty="0"/>
              <a:t>30. septembrī Nacionālā kultūras mantojuma pārvalde nosaka Ilūkstes klostera baznīcas pamatiem jaunatklāta kultūras pieminekļa statusu</a:t>
            </a:r>
          </a:p>
          <a:p>
            <a:pPr lvl="0" algn="just"/>
            <a:r>
              <a:rPr lang="lv-LV" sz="2000" b="1" dirty="0"/>
              <a:t>2020. gada </a:t>
            </a:r>
            <a:r>
              <a:rPr lang="lv-LV" sz="2000" dirty="0"/>
              <a:t>29. aprīlī Nacionālā kultūras mantojuma pārvalde atbalsta Klostera kompleksa virzīšanu Valsts aizsargājamo kultūras pieminekļu sarakstā ar nosaukumu “Ilūkstes klostera komplekss ar jezuītu baznīcas fragmentiem”</a:t>
            </a:r>
          </a:p>
          <a:p>
            <a:pPr algn="just"/>
            <a:endParaRPr lang="lv-LV" sz="2000" dirty="0"/>
          </a:p>
        </p:txBody>
      </p:sp>
    </p:spTree>
    <p:extLst>
      <p:ext uri="{BB962C8B-B14F-4D97-AF65-F5344CB8AC3E}">
        <p14:creationId xmlns:p14="http://schemas.microsoft.com/office/powerpoint/2010/main" val="1292036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5"/>
            <a:ext cx="11029616" cy="904703"/>
          </a:xfrm>
        </p:spPr>
        <p:txBody>
          <a:bodyPr>
            <a:normAutofit fontScale="90000"/>
          </a:bodyPr>
          <a:lstStyle/>
          <a:p>
            <a:r>
              <a:rPr lang="lv-LV" dirty="0"/>
              <a:t>Sakrālais  KULTŪRVĒSTURISKAIS mantojums - jaunā koncepcija</a:t>
            </a:r>
            <a:br>
              <a:rPr lang="lv-LV" dirty="0"/>
            </a:br>
            <a:r>
              <a:rPr lang="lv-LV" b="1" dirty="0"/>
              <a:t>Jezuītu baznīca un klosteris – ATTĪSTĪBA</a:t>
            </a:r>
            <a:endParaRPr lang="lv-LV" dirty="0"/>
          </a:p>
        </p:txBody>
      </p:sp>
      <p:sp>
        <p:nvSpPr>
          <p:cNvPr id="3" name="Content Placeholder 2"/>
          <p:cNvSpPr>
            <a:spLocks noGrp="1"/>
          </p:cNvSpPr>
          <p:nvPr>
            <p:ph idx="1"/>
          </p:nvPr>
        </p:nvSpPr>
        <p:spPr/>
        <p:txBody>
          <a:bodyPr/>
          <a:lstStyle/>
          <a:p>
            <a:pPr lvl="0" algn="just"/>
            <a:r>
              <a:rPr lang="lv-LV" sz="2400" dirty="0"/>
              <a:t>Ilūkstes novada pašvaldība plānoja klostera ēkas atjaunošanu un apkārtējās teritorijas labiekārtošanu ar mērķi radīt uzņēmējiem pievilcīgu vidi administratīvā un biroja darba veikšanai</a:t>
            </a:r>
          </a:p>
          <a:p>
            <a:pPr marL="0" lvl="0" indent="0" algn="just">
              <a:buNone/>
            </a:pPr>
            <a:endParaRPr lang="lv-LV" sz="2400" dirty="0"/>
          </a:p>
          <a:p>
            <a:pPr lvl="0" algn="just"/>
            <a:r>
              <a:rPr lang="lv-LV" sz="2400" dirty="0"/>
              <a:t>Jaunā koncepcija par Ilūkstes klostera kompleksa izpēti, restaurāciju un tālāko izmantošanu kultūras un tūrisma attīstībai Augšdaugavas novadā  </a:t>
            </a:r>
          </a:p>
          <a:p>
            <a:pPr marL="0" indent="0">
              <a:buNone/>
            </a:pPr>
            <a:endParaRPr lang="lv-LV" dirty="0"/>
          </a:p>
        </p:txBody>
      </p:sp>
    </p:spTree>
    <p:extLst>
      <p:ext uri="{BB962C8B-B14F-4D97-AF65-F5344CB8AC3E}">
        <p14:creationId xmlns:p14="http://schemas.microsoft.com/office/powerpoint/2010/main" val="4240480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Sakrālais  KULTŪRVĒSTURISKAIS mantojums - 21. gs.</a:t>
            </a:r>
            <a:br>
              <a:rPr lang="lv-LV" dirty="0"/>
            </a:br>
            <a:r>
              <a:rPr lang="lv-LV" b="1" dirty="0"/>
              <a:t>Jezuītu baznīca un klosteris – ATTĪSTĪBA</a:t>
            </a:r>
            <a:endParaRPr lang="lv-LV" dirty="0"/>
          </a:p>
        </p:txBody>
      </p:sp>
      <p:sp>
        <p:nvSpPr>
          <p:cNvPr id="3" name="Content Placeholder 2"/>
          <p:cNvSpPr>
            <a:spLocks noGrp="1"/>
          </p:cNvSpPr>
          <p:nvPr>
            <p:ph idx="1"/>
          </p:nvPr>
        </p:nvSpPr>
        <p:spPr/>
        <p:txBody>
          <a:bodyPr/>
          <a:lstStyle/>
          <a:p>
            <a:pPr lvl="0" algn="just"/>
            <a:endParaRPr lang="lv-LV" b="1" dirty="0"/>
          </a:p>
          <a:p>
            <a:pPr lvl="0" algn="just"/>
            <a:r>
              <a:rPr lang="lv-LV" sz="2000" dirty="0"/>
              <a:t>Ilūkstes  novada Attīstības programmas 2020.-2026. gadam Rīcības  plāns paredz klostera ēkas renovāciju, arheoloģisko atradumu un izrakumu (apbedījuma vieta baznīcas pagrabos Brīvības ielā 6, Ilūkstē)  saglabāšanu un vizualizēšanu turpmākai apskatei</a:t>
            </a:r>
          </a:p>
          <a:p>
            <a:pPr lvl="0" algn="just"/>
            <a:r>
              <a:rPr lang="lv-LV" sz="2000" dirty="0"/>
              <a:t>Ilūkstes novada Attīstības programmas 2020.-2026.gadam Investīciju  plānā 2020.-2022.gadam  plānota   Ilūkstes Jezuītu baznīcas klostera ēkas atjaunošana, renovācija un apkārtējās teritorijas labiekārtošana ar mērķi radīt uzņēmējiem pievilcīgu vidi administratīvā un biroja darba veikšanai.</a:t>
            </a:r>
          </a:p>
          <a:p>
            <a:pPr algn="just"/>
            <a:endParaRPr lang="lv-LV" dirty="0"/>
          </a:p>
        </p:txBody>
      </p:sp>
    </p:spTree>
    <p:extLst>
      <p:ext uri="{BB962C8B-B14F-4D97-AF65-F5344CB8AC3E}">
        <p14:creationId xmlns:p14="http://schemas.microsoft.com/office/powerpoint/2010/main" val="337822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Sakrālais  KULTŪRVĒSTURISKAIS mantojums - 21. gs.</a:t>
            </a:r>
            <a:br>
              <a:rPr lang="lv-LV" dirty="0"/>
            </a:br>
            <a:r>
              <a:rPr lang="lv-LV" b="1" dirty="0"/>
              <a:t>Jezuītu baznīca un klosteris –  ATTĪSTĪBA</a:t>
            </a:r>
            <a:endParaRPr lang="lv-LV" dirty="0"/>
          </a:p>
        </p:txBody>
      </p:sp>
      <p:sp>
        <p:nvSpPr>
          <p:cNvPr id="3" name="Content Placeholder 2"/>
          <p:cNvSpPr>
            <a:spLocks noGrp="1"/>
          </p:cNvSpPr>
          <p:nvPr>
            <p:ph idx="1"/>
          </p:nvPr>
        </p:nvSpPr>
        <p:spPr/>
        <p:txBody>
          <a:bodyPr>
            <a:normAutofit/>
          </a:bodyPr>
          <a:lstStyle/>
          <a:p>
            <a:pPr lvl="0" algn="just"/>
            <a:r>
              <a:rPr lang="lv-LV" sz="2300" dirty="0"/>
              <a:t>“Daugavpils valstspilsētas un Augšdaugavas novada ilgtspējīgas attīstības stratēģija līdz 2030. gadam”1. redakcija. Šajā dokumentā klostera ēkas atjaunošana ir iezīmēta kā prioritāri attīstāma teritorija Augšdaugavas novadā</a:t>
            </a:r>
          </a:p>
          <a:p>
            <a:pPr algn="just"/>
            <a:endParaRPr lang="lv-LV" sz="2300" dirty="0"/>
          </a:p>
          <a:p>
            <a:pPr algn="just"/>
            <a:endParaRPr lang="lv-LV" sz="2300" dirty="0"/>
          </a:p>
        </p:txBody>
      </p:sp>
    </p:spTree>
    <p:extLst>
      <p:ext uri="{BB962C8B-B14F-4D97-AF65-F5344CB8AC3E}">
        <p14:creationId xmlns:p14="http://schemas.microsoft.com/office/powerpoint/2010/main" val="2503424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8C3403A-EA5B-48F6-9819-96A2FF911091}"/>
              </a:ext>
            </a:extLst>
          </p:cNvPr>
          <p:cNvSpPr>
            <a:spLocks noGrp="1"/>
          </p:cNvSpPr>
          <p:nvPr>
            <p:ph type="title"/>
          </p:nvPr>
        </p:nvSpPr>
        <p:spPr/>
        <p:txBody>
          <a:bodyPr/>
          <a:lstStyle/>
          <a:p>
            <a:pPr algn="ctr"/>
            <a:r>
              <a:rPr lang="lv-LV" dirty="0"/>
              <a:t>Sakrālais  KULTŪRVĒSTURISKAIS mantojums - 21. gs.</a:t>
            </a:r>
            <a:br>
              <a:rPr lang="lv-LV" dirty="0"/>
            </a:br>
            <a:r>
              <a:rPr lang="lv-LV" b="1" dirty="0"/>
              <a:t>Jezuītu baznīca un klosteris –  ATTĪSTĪBA</a:t>
            </a:r>
            <a:endParaRPr lang="lv-LV" dirty="0"/>
          </a:p>
        </p:txBody>
      </p:sp>
      <p:sp>
        <p:nvSpPr>
          <p:cNvPr id="3" name="Satura vietturis 2">
            <a:extLst>
              <a:ext uri="{FF2B5EF4-FFF2-40B4-BE49-F238E27FC236}">
                <a16:creationId xmlns:a16="http://schemas.microsoft.com/office/drawing/2014/main" id="{1EE43393-BC3C-40ED-BAD0-84335B56862C}"/>
              </a:ext>
            </a:extLst>
          </p:cNvPr>
          <p:cNvSpPr>
            <a:spLocks noGrp="1"/>
          </p:cNvSpPr>
          <p:nvPr>
            <p:ph idx="1"/>
          </p:nvPr>
        </p:nvSpPr>
        <p:spPr/>
        <p:txBody>
          <a:bodyPr>
            <a:normAutofit/>
          </a:bodyPr>
          <a:lstStyle/>
          <a:p>
            <a:r>
              <a:rPr lang="lv-LV" sz="2400" dirty="0"/>
              <a:t>Augšdaugavas novada pašvaldības īpašuma- Ilūkstes klostera kompleksa</a:t>
            </a:r>
          </a:p>
          <a:p>
            <a:pPr marL="0" indent="0">
              <a:buNone/>
            </a:pPr>
            <a:r>
              <a:rPr lang="lv-LV" sz="2400" dirty="0"/>
              <a:t> saglabāšanas un atjaunošanas plāns</a:t>
            </a:r>
          </a:p>
        </p:txBody>
      </p:sp>
    </p:spTree>
    <p:extLst>
      <p:ext uri="{BB962C8B-B14F-4D97-AF65-F5344CB8AC3E}">
        <p14:creationId xmlns:p14="http://schemas.microsoft.com/office/powerpoint/2010/main" val="1648540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ln>
            <a:solidFill>
              <a:schemeClr val="accent1">
                <a:lumMod val="90000"/>
                <a:lumOff val="10000"/>
              </a:schemeClr>
            </a:solidFill>
          </a:ln>
        </p:spPr>
        <p:txBody>
          <a:bodyPr/>
          <a:lstStyle/>
          <a:p>
            <a:pPr algn="ctr"/>
            <a:r>
              <a:rPr lang="lv-LV" b="1" dirty="0"/>
              <a:t>Ilūkstes jezuītu baznīca un klosteris</a:t>
            </a:r>
          </a:p>
        </p:txBody>
      </p:sp>
      <p:sp>
        <p:nvSpPr>
          <p:cNvPr id="3" name="Apakšvirsraksts 2"/>
          <p:cNvSpPr>
            <a:spLocks noGrp="1"/>
          </p:cNvSpPr>
          <p:nvPr>
            <p:ph type="subTitle" idx="1"/>
          </p:nvPr>
        </p:nvSpPr>
        <p:spPr>
          <a:xfrm>
            <a:off x="474720" y="4132702"/>
            <a:ext cx="11206490" cy="590321"/>
          </a:xfrm>
        </p:spPr>
        <p:txBody>
          <a:bodyPr>
            <a:noAutofit/>
          </a:bodyPr>
          <a:lstStyle/>
          <a:p>
            <a:r>
              <a:rPr lang="lv-LV" sz="4000" b="1" dirty="0">
                <a:solidFill>
                  <a:schemeClr val="bg1"/>
                </a:solidFill>
              </a:rPr>
              <a:t>         EKSPERTU </a:t>
            </a:r>
          </a:p>
          <a:p>
            <a:r>
              <a:rPr lang="lv-LV" sz="4000" b="1" dirty="0">
                <a:solidFill>
                  <a:schemeClr val="bg1"/>
                </a:solidFill>
              </a:rPr>
              <a:t>          ATZINUMI</a:t>
            </a:r>
          </a:p>
        </p:txBody>
      </p:sp>
      <p:pic>
        <p:nvPicPr>
          <p:cNvPr id="4" name="Attēl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0376" y="2767455"/>
            <a:ext cx="5563961" cy="3911137"/>
          </a:xfrm>
          <a:prstGeom prst="rect">
            <a:avLst/>
          </a:prstGeom>
          <a:solidFill>
            <a:schemeClr val="accent1">
              <a:lumMod val="90000"/>
              <a:lumOff val="10000"/>
            </a:schemeClr>
          </a:solidFill>
        </p:spPr>
      </p:pic>
    </p:spTree>
    <p:extLst>
      <p:ext uri="{BB962C8B-B14F-4D97-AF65-F5344CB8AC3E}">
        <p14:creationId xmlns:p14="http://schemas.microsoft.com/office/powerpoint/2010/main" val="2283649021"/>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Sakrālais  KULTŪRVĒSTURISKAIS mantojums - ILŪKSTĒ</a:t>
            </a:r>
            <a:br>
              <a:rPr lang="lv-LV" dirty="0"/>
            </a:br>
            <a:r>
              <a:rPr lang="lv-LV" b="1" dirty="0"/>
              <a:t>Jezuītu baznīca un klosteris –  EKSPERTU  ATZINUMI</a:t>
            </a:r>
            <a:endParaRPr lang="lv-LV" dirty="0"/>
          </a:p>
        </p:txBody>
      </p:sp>
      <p:sp>
        <p:nvSpPr>
          <p:cNvPr id="3" name="Content Placeholder 2"/>
          <p:cNvSpPr>
            <a:spLocks noGrp="1"/>
          </p:cNvSpPr>
          <p:nvPr>
            <p:ph idx="1"/>
          </p:nvPr>
        </p:nvSpPr>
        <p:spPr/>
        <p:txBody>
          <a:bodyPr>
            <a:normAutofit fontScale="92500" lnSpcReduction="20000"/>
          </a:bodyPr>
          <a:lstStyle/>
          <a:p>
            <a:endParaRPr lang="lv-LV" b="1" dirty="0"/>
          </a:p>
          <a:p>
            <a:pPr algn="just"/>
            <a:r>
              <a:rPr lang="lv-LV" b="1" dirty="0"/>
              <a:t>Nacionālā kultūras mantojuma pārvaldes Arheoloģijas un vēstures daļas vadītāja Sandra Zirne: </a:t>
            </a:r>
          </a:p>
          <a:p>
            <a:pPr marL="0" indent="0" algn="just">
              <a:buNone/>
            </a:pPr>
            <a:r>
              <a:rPr lang="lv-LV" dirty="0"/>
              <a:t>“Klostera ēkā līdz šim nav veikta izpēte, zem </a:t>
            </a:r>
            <a:r>
              <a:rPr lang="lv-LV" dirty="0" err="1"/>
              <a:t>daudzajiem</a:t>
            </a:r>
            <a:r>
              <a:rPr lang="lv-LV" dirty="0"/>
              <a:t> uzslāņojumiem potenciāli var būt saglabājusies </a:t>
            </a:r>
            <a:r>
              <a:rPr lang="lv-LV" dirty="0" err="1"/>
              <a:t>polihromija</a:t>
            </a:r>
            <a:r>
              <a:rPr lang="lv-LV" dirty="0"/>
              <a:t>, kā arī citas vērtības. Neraugoties uz vēlākām pārbūvēm, ir saglabājies liels oriģinālās substances apjoms. Baznīcas pamatu fragmenti ir vienīgā liecība, kas saglabājusies pēc baznīcas sagraušanas, to tālākā izpēte var sniegt nozīmīgus jaunus secinājumus kā arhitektūras, tā arheoloģiskā materiāla kontekstā.” </a:t>
            </a:r>
          </a:p>
          <a:p>
            <a:pPr marL="0" indent="0" algn="just">
              <a:buNone/>
            </a:pPr>
            <a:endParaRPr lang="lv-LV" dirty="0"/>
          </a:p>
          <a:p>
            <a:pPr algn="just"/>
            <a:r>
              <a:rPr lang="lv-LV" b="1" dirty="0"/>
              <a:t>Henrihs Soms, vēstures doktors:</a:t>
            </a:r>
          </a:p>
          <a:p>
            <a:pPr marL="0" indent="0" algn="just">
              <a:buNone/>
            </a:pPr>
            <a:r>
              <a:rPr lang="lv-LV" dirty="0"/>
              <a:t>“Ar baznīcas un klostera vēsturi saistīta daudzu ievērojamu personu darbība. Piemēram, Toms </a:t>
            </a:r>
            <a:r>
              <a:rPr lang="lv-LV" dirty="0" err="1"/>
              <a:t>Žebrauskis</a:t>
            </a:r>
            <a:r>
              <a:rPr lang="lv-LV" dirty="0"/>
              <a:t> (1717-1758)  bija Ilūkstes baznīcas arhitekts, klostera skolas profesors, observatorijas dibinātājs Viļņas akadēmijā. Viļņas un diversitātes filozofijas un matemātikas profesors </a:t>
            </a:r>
            <a:r>
              <a:rPr lang="lv-LV" dirty="0" err="1"/>
              <a:t>Jokuba</a:t>
            </a:r>
            <a:r>
              <a:rPr lang="lv-LV" dirty="0"/>
              <a:t> </a:t>
            </a:r>
            <a:r>
              <a:rPr lang="lv-LV" dirty="0" err="1"/>
              <a:t>Nakcijonovičs</a:t>
            </a:r>
            <a:r>
              <a:rPr lang="lv-LV" dirty="0"/>
              <a:t> (1725-1777) Ilūkstē pasniedza matemātiku, vienlaicīgi sagatavoja studijām universitātē grāfa </a:t>
            </a:r>
            <a:r>
              <a:rPr lang="lv-LV" dirty="0" err="1"/>
              <a:t>Ziberga</a:t>
            </a:r>
            <a:r>
              <a:rPr lang="lv-LV" dirty="0"/>
              <a:t> trīs dēlus.   Garīdznieks un literāts </a:t>
            </a:r>
            <a:r>
              <a:rPr lang="lv-LV" dirty="0" err="1"/>
              <a:t>Silvests</a:t>
            </a:r>
            <a:r>
              <a:rPr lang="lv-LV" dirty="0"/>
              <a:t> </a:t>
            </a:r>
            <a:r>
              <a:rPr lang="lv-LV" dirty="0" err="1"/>
              <a:t>Dovidaitis</a:t>
            </a:r>
            <a:r>
              <a:rPr lang="lv-LV" dirty="0"/>
              <a:t> (1825-1882) darbojās Ilūkstē, dibināja </a:t>
            </a:r>
            <a:r>
              <a:rPr lang="lv-LV" dirty="0" err="1"/>
              <a:t>Steļmuižas</a:t>
            </a:r>
            <a:r>
              <a:rPr lang="lv-LV" dirty="0"/>
              <a:t> draudzi, aktīvi iesaistījās kustībā pret dzeršanu. “</a:t>
            </a:r>
          </a:p>
          <a:p>
            <a:pPr algn="just"/>
            <a:endParaRPr lang="lv-LV" dirty="0"/>
          </a:p>
        </p:txBody>
      </p:sp>
    </p:spTree>
    <p:extLst>
      <p:ext uri="{BB962C8B-B14F-4D97-AF65-F5344CB8AC3E}">
        <p14:creationId xmlns:p14="http://schemas.microsoft.com/office/powerpoint/2010/main" val="969753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ln>
            <a:solidFill>
              <a:schemeClr val="accent1">
                <a:lumMod val="90000"/>
                <a:lumOff val="10000"/>
              </a:schemeClr>
            </a:solidFill>
          </a:ln>
        </p:spPr>
        <p:txBody>
          <a:bodyPr>
            <a:normAutofit/>
          </a:bodyPr>
          <a:lstStyle/>
          <a:p>
            <a:pPr algn="ctr"/>
            <a:r>
              <a:rPr lang="lv-LV" sz="1600" b="1" dirty="0"/>
              <a:t>Prezentāciju sagatavoja: </a:t>
            </a:r>
            <a:br>
              <a:rPr lang="lv-LV" sz="2000" b="1" dirty="0"/>
            </a:br>
            <a:r>
              <a:rPr lang="lv-LV" sz="2000" b="1" dirty="0"/>
              <a:t>Aija Piļka un Iveta Megne</a:t>
            </a:r>
            <a:br>
              <a:rPr lang="lv-LV" sz="2000" b="1" dirty="0"/>
            </a:br>
            <a:r>
              <a:rPr lang="lv-LV" sz="1600" b="1" dirty="0"/>
              <a:t>2021. gada 19. augustā</a:t>
            </a:r>
          </a:p>
        </p:txBody>
      </p:sp>
      <p:sp>
        <p:nvSpPr>
          <p:cNvPr id="3" name="Apakšvirsraksts 2"/>
          <p:cNvSpPr>
            <a:spLocks noGrp="1"/>
          </p:cNvSpPr>
          <p:nvPr>
            <p:ph type="subTitle" idx="1"/>
          </p:nvPr>
        </p:nvSpPr>
        <p:spPr>
          <a:xfrm>
            <a:off x="474720" y="4132702"/>
            <a:ext cx="11206490" cy="590321"/>
          </a:xfrm>
        </p:spPr>
        <p:txBody>
          <a:bodyPr>
            <a:noAutofit/>
          </a:bodyPr>
          <a:lstStyle/>
          <a:p>
            <a:pPr algn="ctr"/>
            <a:r>
              <a:rPr lang="lv-LV" sz="4000" b="1" dirty="0">
                <a:solidFill>
                  <a:schemeClr val="bg1"/>
                </a:solidFill>
              </a:rPr>
              <a:t>PALDIES PAR UZMANĪBU! </a:t>
            </a:r>
            <a:r>
              <a:rPr lang="lv-LV" sz="4000" b="1" dirty="0">
                <a:solidFill>
                  <a:schemeClr val="bg1"/>
                </a:solidFill>
                <a:sym typeface="Wingdings" panose="05000000000000000000" pitchFamily="2" charset="2"/>
              </a:rPr>
              <a:t></a:t>
            </a:r>
            <a:endParaRPr lang="lv-LV" sz="4000" b="1" dirty="0">
              <a:solidFill>
                <a:schemeClr val="bg1"/>
              </a:solidFill>
            </a:endParaRPr>
          </a:p>
        </p:txBody>
      </p:sp>
    </p:spTree>
    <p:extLst>
      <p:ext uri="{BB962C8B-B14F-4D97-AF65-F5344CB8AC3E}">
        <p14:creationId xmlns:p14="http://schemas.microsoft.com/office/powerpoint/2010/main" val="236032777"/>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theme/theme1.xml><?xml version="1.0" encoding="utf-8"?>
<a:theme xmlns:a="http://schemas.openxmlformats.org/drawingml/2006/main" name="Dividende">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Ion</Template>
  <TotalTime>294</TotalTime>
  <Words>1545</Words>
  <Application>Microsoft Office PowerPoint</Application>
  <PresentationFormat>Platekrāna</PresentationFormat>
  <Paragraphs>98</Paragraphs>
  <Slides>21</Slides>
  <Notes>0</Notes>
  <HiddenSlides>0</HiddenSlides>
  <MMClips>0</MMClips>
  <ScaleCrop>false</ScaleCrop>
  <HeadingPairs>
    <vt:vector size="6" baseType="variant">
      <vt:variant>
        <vt:lpstr>Lietotie fonti</vt:lpstr>
      </vt:variant>
      <vt:variant>
        <vt:i4>2</vt:i4>
      </vt:variant>
      <vt:variant>
        <vt:lpstr>Dizains</vt:lpstr>
      </vt:variant>
      <vt:variant>
        <vt:i4>1</vt:i4>
      </vt:variant>
      <vt:variant>
        <vt:lpstr>Slaidu virsraksti</vt:lpstr>
      </vt:variant>
      <vt:variant>
        <vt:i4>21</vt:i4>
      </vt:variant>
    </vt:vector>
  </HeadingPairs>
  <TitlesOfParts>
    <vt:vector size="24" baseType="lpstr">
      <vt:lpstr>Gill Sans MT</vt:lpstr>
      <vt:lpstr>Wingdings 2</vt:lpstr>
      <vt:lpstr>Dividende</vt:lpstr>
      <vt:lpstr>Ilūkstes jezuītu baznīca un klosteris</vt:lpstr>
      <vt:lpstr>vēsture</vt:lpstr>
      <vt:lpstr>Vēsture  aicina!</vt:lpstr>
      <vt:lpstr>vēsture</vt:lpstr>
      <vt:lpstr>Vēsture – notikumu  hronoloģija – 17. gs.</vt:lpstr>
      <vt:lpstr> Vēsture – notikumu  hronoloģija – 17. gs.</vt:lpstr>
      <vt:lpstr> Vēsture – notikumu  hronoloģija – 18. gs. </vt:lpstr>
      <vt:lpstr>Vēsture – baznīcas  raksturojums – 18. gs. </vt:lpstr>
      <vt:lpstr>Vēsture – klostera raksturojums – 18. gs. </vt:lpstr>
      <vt:lpstr>Vēsture – notikumu  hronoloģija – 18. gs / 19. gs.</vt:lpstr>
      <vt:lpstr>Vēsture – notikumu hronoloģija – 20. gs.</vt:lpstr>
      <vt:lpstr>Vēsture – notikumu hronoloģija – 20. gs.</vt:lpstr>
      <vt:lpstr>Ilūkstes jezuītu baznīca un klosteris</vt:lpstr>
      <vt:lpstr>Sakrālais  KULTŪRVĒSTURISKAIS mantojums - 21. gs. Jezuītu baznīca un klosteris – ATTĪSTĪBA</vt:lpstr>
      <vt:lpstr>Sakrālais  KULTŪRVĒSTURISKAIS mantojums - jaunā koncepcija Jezuītu baznīca un klosteris – ATTĪSTĪBA</vt:lpstr>
      <vt:lpstr>Sakrālais  KULTŪRVĒSTURISKAIS mantojums - 21. gs. Jezuītu baznīca un klosteris – ATTĪSTĪBA</vt:lpstr>
      <vt:lpstr>Sakrālais  KULTŪRVĒSTURISKAIS mantojums - 21. gs. Jezuītu baznīca un klosteris –  ATTĪSTĪBA</vt:lpstr>
      <vt:lpstr>Sakrālais  KULTŪRVĒSTURISKAIS mantojums - 21. gs. Jezuītu baznīca un klosteris –  ATTĪSTĪBA</vt:lpstr>
      <vt:lpstr>Ilūkstes jezuītu baznīca un klosteris</vt:lpstr>
      <vt:lpstr>Sakrālais  KULTŪRVĒSTURISKAIS mantojums - ILŪKSTĒ Jezuītu baznīca un klosteris –  EKSPERTU  ATZINUMI</vt:lpstr>
      <vt:lpstr>Prezentāciju sagatavoja:  Aija Piļka un Iveta Megne 2021. gada 19. augustā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Ilūkstes jezuītu baznīca un klosteris</dc:title>
  <dc:creator>Ilukstes ND</dc:creator>
  <cp:lastModifiedBy>Strategiska_nod</cp:lastModifiedBy>
  <cp:revision>37</cp:revision>
  <dcterms:created xsi:type="dcterms:W3CDTF">2021-08-18T16:44:44Z</dcterms:created>
  <dcterms:modified xsi:type="dcterms:W3CDTF">2021-08-19T09:24:45Z</dcterms:modified>
</cp:coreProperties>
</file>