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application/vnd.openxmlformats-officedocument.spreadsheetml.sheet" Extension="xlsx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officedocument.drawingml.chart+xml" PartName="/ppt/charts/chart1.xml"/>
  <Override ContentType="application/vnd.openxmlformats-officedocument.drawingml.chart+xml" PartName="/ppt/charts/chart2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drawingml.chart+xml" PartName="/ppt/charts/chart3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drawingml.chart+xml" PartName="/ppt/charts/chart4.xml"/>
  <Override ContentType="application/vnd.openxmlformats-officedocument.presentationml.notesSlide+xml" PartName="/ppt/notesSlides/notesSlide2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ms-powerpoint.changesinfo+xml" PartName="/ppt/changesInfos/changesInfo1.xml"/>
  <Override ContentType="application/vnd.ms-office.chartstyle+xml" PartName="/ppt/charts/style1.xml"/>
  <Override ContentType="application/vnd.ms-office.chartcolorstyle+xml" PartName="/ppt/charts/colors1.xml"/>
  <Override ContentType="application/vnd.ms-office.chartstyle+xml" PartName="/ppt/charts/style2.xml"/>
  <Override ContentType="application/vnd.ms-office.chartcolorstyle+xml" PartName="/ppt/charts/colors2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71" r:id="rId3"/>
    <p:sldId id="373" r:id="rId4"/>
    <p:sldId id="375" r:id="rId5"/>
    <p:sldId id="377" r:id="rId6"/>
    <p:sldId id="379" r:id="rId7"/>
    <p:sldId id="316" r:id="rId8"/>
    <p:sldId id="317" r:id="rId9"/>
    <p:sldId id="350" r:id="rId10"/>
    <p:sldId id="380" r:id="rId11"/>
    <p:sldId id="382" r:id="rId12"/>
    <p:sldId id="351" r:id="rId13"/>
    <p:sldId id="356" r:id="rId14"/>
    <p:sldId id="363" r:id="rId15"/>
    <p:sldId id="359" r:id="rId16"/>
    <p:sldId id="364" r:id="rId17"/>
    <p:sldId id="357" r:id="rId18"/>
    <p:sldId id="365" r:id="rId19"/>
    <p:sldId id="358" r:id="rId20"/>
    <p:sldId id="366" r:id="rId21"/>
    <p:sldId id="360" r:id="rId22"/>
    <p:sldId id="367" r:id="rId23"/>
    <p:sldId id="361" r:id="rId24"/>
    <p:sldId id="368" r:id="rId25"/>
    <p:sldId id="362" r:id="rId26"/>
    <p:sldId id="369" r:id="rId27"/>
    <p:sldId id="318" r:id="rId28"/>
    <p:sldId id="319" r:id="rId29"/>
    <p:sldId id="321" r:id="rId30"/>
    <p:sldId id="320" r:id="rId31"/>
    <p:sldId id="355" r:id="rId32"/>
    <p:sldId id="284" r:id="rId3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37" autoAdjust="0"/>
  </p:normalViewPr>
  <p:slideViewPr>
    <p:cSldViewPr>
      <p:cViewPr>
        <p:scale>
          <a:sx n="112" d="100"/>
          <a:sy n="112" d="100"/>
        </p:scale>
        <p:origin x="-300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s Vanags" userId="fb46118b170f1edf" providerId="LiveId" clId="{58A08397-3217-409E-8960-690F1A7D1D95}"/>
    <pc:docChg chg="modSld">
      <pc:chgData name="Janis Vanags" userId="fb46118b170f1edf" providerId="LiveId" clId="{58A08397-3217-409E-8960-690F1A7D1D95}" dt="2020-01-23T10:13:28.544" v="225" actId="20577"/>
      <pc:docMkLst>
        <pc:docMk/>
      </pc:docMkLst>
      <pc:sldChg chg="modSp">
        <pc:chgData name="Janis Vanags" userId="fb46118b170f1edf" providerId="LiveId" clId="{58A08397-3217-409E-8960-690F1A7D1D95}" dt="2020-01-23T10:13:28.544" v="225" actId="20577"/>
        <pc:sldMkLst>
          <pc:docMk/>
          <pc:sldMk cId="3956539626" sldId="363"/>
        </pc:sldMkLst>
        <pc:graphicFrameChg chg="mod modGraphic">
          <ac:chgData name="Janis Vanags" userId="fb46118b170f1edf" providerId="LiveId" clId="{58A08397-3217-409E-8960-690F1A7D1D95}" dt="2020-01-23T10:13:28.544" v="225" actId="20577"/>
          <ac:graphicFrameMkLst>
            <pc:docMk/>
            <pc:sldMk cId="3956539626" sldId="363"/>
            <ac:graphicFrameMk id="2" creationId="{88C38705-CCDB-4758-97A7-29C0EAF38F3E}"/>
          </ac:graphicFrameMkLst>
        </pc:graphicFrameChg>
      </pc:sldChg>
      <pc:sldChg chg="modSp">
        <pc:chgData name="Janis Vanags" userId="fb46118b170f1edf" providerId="LiveId" clId="{58A08397-3217-409E-8960-690F1A7D1D95}" dt="2020-01-23T08:54:32.648" v="3" actId="12788"/>
        <pc:sldMkLst>
          <pc:docMk/>
          <pc:sldMk cId="906249561" sldId="364"/>
        </pc:sldMkLst>
        <pc:graphicFrameChg chg="mod modGraphic">
          <ac:chgData name="Janis Vanags" userId="fb46118b170f1edf" providerId="LiveId" clId="{58A08397-3217-409E-8960-690F1A7D1D95}" dt="2020-01-23T08:54:32.648" v="3" actId="12788"/>
          <ac:graphicFrameMkLst>
            <pc:docMk/>
            <pc:sldMk cId="906249561" sldId="364"/>
            <ac:graphicFrameMk id="3" creationId="{EE4BB23B-2183-4AA3-9D64-5DDF7D41F1CC}"/>
          </ac:graphicFrameMkLst>
        </pc:graphicFrameChg>
      </pc:sldChg>
      <pc:sldChg chg="modSp">
        <pc:chgData name="Janis Vanags" userId="fb46118b170f1edf" providerId="LiveId" clId="{58A08397-3217-409E-8960-690F1A7D1D95}" dt="2020-01-23T09:03:57.886" v="165" actId="2711"/>
        <pc:sldMkLst>
          <pc:docMk/>
          <pc:sldMk cId="2776895757" sldId="368"/>
        </pc:sldMkLst>
        <pc:graphicFrameChg chg="mod modGraphic">
          <ac:chgData name="Janis Vanags" userId="fb46118b170f1edf" providerId="LiveId" clId="{58A08397-3217-409E-8960-690F1A7D1D95}" dt="2020-01-23T09:03:57.886" v="165" actId="2711"/>
          <ac:graphicFrameMkLst>
            <pc:docMk/>
            <pc:sldMk cId="2776895757" sldId="368"/>
            <ac:graphicFrameMk id="3" creationId="{6D55ACA7-CEBF-4CA4-BDA9-5B49A38FD854}"/>
          </ac:graphicFrameMkLst>
        </pc:graphicFrameChg>
      </pc:sldChg>
    </pc:docChg>
  </pc:docChgLst>
  <pc:docChgLst>
    <pc:chgData name="Jānis V" userId="fb46118b170f1edf" providerId="LiveId" clId="{BC10858C-DA42-48FD-89CB-CAB26B5A09A8}"/>
    <pc:docChg chg="custSel modSld">
      <pc:chgData name="Jānis V" userId="fb46118b170f1edf" providerId="LiveId" clId="{BC10858C-DA42-48FD-89CB-CAB26B5A09A8}" dt="2020-01-23T07:27:20.119" v="35" actId="20577"/>
      <pc:docMkLst>
        <pc:docMk/>
      </pc:docMkLst>
      <pc:sldChg chg="modSp">
        <pc:chgData name="Jānis V" userId="fb46118b170f1edf" providerId="LiveId" clId="{BC10858C-DA42-48FD-89CB-CAB26B5A09A8}" dt="2020-01-23T07:27:13.415" v="17" actId="20577"/>
        <pc:sldMkLst>
          <pc:docMk/>
          <pc:sldMk cId="718505523" sldId="360"/>
        </pc:sldMkLst>
        <pc:spChg chg="mod">
          <ac:chgData name="Jānis V" userId="fb46118b170f1edf" providerId="LiveId" clId="{BC10858C-DA42-48FD-89CB-CAB26B5A09A8}" dt="2020-01-23T07:27:13.415" v="17" actId="20577"/>
          <ac:spMkLst>
            <pc:docMk/>
            <pc:sldMk cId="718505523" sldId="360"/>
            <ac:spMk id="4" creationId="{17E0B11A-BDA7-4005-8B14-D45174B952FB}"/>
          </ac:spMkLst>
        </pc:spChg>
      </pc:sldChg>
      <pc:sldChg chg="modSp">
        <pc:chgData name="Jānis V" userId="fb46118b170f1edf" providerId="LiveId" clId="{BC10858C-DA42-48FD-89CB-CAB26B5A09A8}" dt="2020-01-23T07:27:20.119" v="35" actId="20577"/>
        <pc:sldMkLst>
          <pc:docMk/>
          <pc:sldMk cId="2806074157" sldId="367"/>
        </pc:sldMkLst>
        <pc:spChg chg="mod">
          <ac:chgData name="Jānis V" userId="fb46118b170f1edf" providerId="LiveId" clId="{BC10858C-DA42-48FD-89CB-CAB26B5A09A8}" dt="2020-01-23T07:27:20.119" v="35" actId="20577"/>
          <ac:spMkLst>
            <pc:docMk/>
            <pc:sldMk cId="2806074157" sldId="367"/>
            <ac:spMk id="4" creationId="{17E0B11A-BDA7-4005-8B14-D45174B952F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meUser\Downloads\budzets_2019_dat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meUser\Downloads\budzets_2019_dati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[budzets_2019_dati.xlsx]Sheet1!$A$2:$A$8</c:f>
              <c:strCache>
                <c:ptCount val="7"/>
                <c:pt idx="0">
                  <c:v>01.01.2013.</c:v>
                </c:pt>
                <c:pt idx="1">
                  <c:v>01.01.2014.</c:v>
                </c:pt>
                <c:pt idx="2">
                  <c:v>01.01.2015.</c:v>
                </c:pt>
                <c:pt idx="3">
                  <c:v>01.01.2016.</c:v>
                </c:pt>
                <c:pt idx="4">
                  <c:v>01.01.2017.</c:v>
                </c:pt>
                <c:pt idx="5">
                  <c:v>01.01.2018.</c:v>
                </c:pt>
                <c:pt idx="6">
                  <c:v>01.01.2019.</c:v>
                </c:pt>
              </c:strCache>
            </c:strRef>
          </c:cat>
          <c:val>
            <c:numRef>
              <c:f>[budzets_2019_dati.xlsx]Sheet1!$B$2:$B$8</c:f>
              <c:numCache>
                <c:formatCode>General</c:formatCode>
                <c:ptCount val="7"/>
                <c:pt idx="0">
                  <c:v>26913</c:v>
                </c:pt>
                <c:pt idx="1">
                  <c:v>26266</c:v>
                </c:pt>
                <c:pt idx="2">
                  <c:v>25499</c:v>
                </c:pt>
                <c:pt idx="3">
                  <c:v>24838</c:v>
                </c:pt>
                <c:pt idx="4">
                  <c:v>24000</c:v>
                </c:pt>
                <c:pt idx="5">
                  <c:v>23236</c:v>
                </c:pt>
                <c:pt idx="6">
                  <c:v>22632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35-4DFE-A1E8-2055AC68553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6070784"/>
        <c:axId val="64354176"/>
      </c:barChart>
      <c:catAx>
        <c:axId val="4607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lv-LV"/>
          </a:p>
        </c:txPr>
        <c:crossAx val="64354176"/>
        <c:crosses val="autoZero"/>
        <c:auto val="1"/>
        <c:lblAlgn val="ctr"/>
        <c:lblOffset val="100"/>
        <c:noMultiLvlLbl val="0"/>
      </c:catAx>
      <c:valAx>
        <c:axId val="64354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07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DE-4188-9878-FB2958A928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DE-4188-9878-FB2958A928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DE-4188-9878-FB2958A9282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[budzets_2019_dati.xlsx]Sheet1!$A$21:$A$23</c:f>
              <c:strCache>
                <c:ptCount val="3"/>
                <c:pt idx="0">
                  <c:v>LĪDZ DARBASPĒJAS VECUMAM </c:v>
                </c:pt>
                <c:pt idx="1">
                  <c:v>DARBASPĒJAS VECUMĀ </c:v>
                </c:pt>
                <c:pt idx="2">
                  <c:v>PĒC DARBASPĒJAS VECUMA </c:v>
                </c:pt>
              </c:strCache>
            </c:strRef>
          </c:cat>
          <c:val>
            <c:numRef>
              <c:f>[budzets_2019_dati.xlsx]Sheet1!$B$21:$B$23</c:f>
              <c:numCache>
                <c:formatCode>General</c:formatCode>
                <c:ptCount val="3"/>
                <c:pt idx="0">
                  <c:v>2403</c:v>
                </c:pt>
                <c:pt idx="1">
                  <c:v>15166</c:v>
                </c:pt>
                <c:pt idx="2">
                  <c:v>5063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BDE-4188-9878-FB2958A9282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915278253261816"/>
          <c:y val="0.32873107076490038"/>
          <c:w val="0.23465936323176989"/>
          <c:h val="0.3760696135303670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5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D2-4ABD-9022-530B3C00BF9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D2-4ABD-9022-530B3C00BF9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ED2-4ABD-9022-530B3C00BF9C}"/>
              </c:ext>
            </c:extLst>
          </c:dPt>
          <c:dLbls>
            <c:dLbl>
              <c:idx val="0"/>
              <c:layout>
                <c:manualLayout>
                  <c:x val="-0.15136084854656975"/>
                  <c:y val="-0.327486550973742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2F56962-40CF-47BB-89CE-B6B591452E33}" type="CATEGORYNAME">
                      <a:rPr lang="en-US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[KATEGORIJAS NOSAUKUMS]</a:t>
                    </a:fld>
                    <a:r>
                      <a:rPr lang="en-US" baseline="0" dirty="0"/>
                      <a:t>; </a:t>
                    </a:r>
                    <a:fld id="{053E5815-7642-4FBF-8DA5-329BDBED143B}" type="VALUE">
                      <a:rPr lang="en-US" baseline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[VĒRTĪBA]</a:t>
                    </a:fld>
                    <a:r>
                      <a:rPr lang="en-US" baseline="0" dirty="0"/>
                      <a:t>; </a:t>
                    </a:r>
                    <a:br>
                      <a:rPr lang="en-US" baseline="0" dirty="0"/>
                    </a:br>
                    <a:fld id="{90F83B5B-7658-4549-A052-DC89C7391091}" type="PERCENTAGE">
                      <a:rPr lang="en-US" baseline="0" smtClean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[PROCENTUĀLĀ VĒRTĪBA]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21394405987692"/>
                      <c:h val="0.2156953174191125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ED2-4ABD-9022-530B3C00BF9C}"/>
                </c:ext>
              </c:extLst>
            </c:dLbl>
            <c:dLbl>
              <c:idx val="1"/>
              <c:layout>
                <c:manualLayout>
                  <c:x val="0.20336728228945072"/>
                  <c:y val="0.115211069625636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9441807859640493"/>
                      <c:h val="0.237656168877793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ED2-4ABD-9022-530B3C00BF9C}"/>
                </c:ext>
              </c:extLst>
            </c:dLbl>
            <c:dLbl>
              <c:idx val="2"/>
              <c:layout>
                <c:manualLayout>
                  <c:x val="-3.2023364463381485E-2"/>
                  <c:y val="-2.326930087156322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lv-LV" b="1" dirty="0" smtClean="0"/>
                      <a:t>1,6 milj. </a:t>
                    </a:r>
                    <a:r>
                      <a:rPr lang="lv-LV" b="1" dirty="0" err="1" smtClean="0"/>
                      <a:t>euro</a:t>
                    </a:r>
                    <a:endParaRPr lang="en-US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99999999999995"/>
                      <c:h val="0.1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ED2-4ABD-9022-530B3C00BF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Uzturēšanas izdevumi</c:v>
                </c:pt>
                <c:pt idx="1">
                  <c:v>Projekti, investīcijas, citi vienreizēji pasākumi</c:v>
                </c:pt>
                <c:pt idx="2">
                  <c:v>Investīciju plāna īstenošana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16739050</c:v>
                </c:pt>
                <c:pt idx="1">
                  <c:v>9605483</c:v>
                </c:pt>
                <c:pt idx="2">
                  <c:v>1583217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D2-4ABD-9022-530B3C00B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5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D2-4ABD-9022-530B3C00BF9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D2-4ABD-9022-530B3C00BF9C}"/>
              </c:ext>
            </c:extLst>
          </c:dPt>
          <c:dLbls>
            <c:dLbl>
              <c:idx val="0"/>
              <c:layout>
                <c:manualLayout>
                  <c:x val="0"/>
                  <c:y val="-0.123452901086227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2F56962-40CF-47BB-89CE-B6B591452E33}" type="CATEGORYNAME">
                      <a:rPr lang="lv-LV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[KATEGORIJAS NOSAUKUMS]</a:t>
                    </a:fld>
                    <a:r>
                      <a:rPr lang="lv-LV" baseline="0" dirty="0"/>
                      <a:t>; </a:t>
                    </a:r>
                    <a:fld id="{053E5815-7642-4FBF-8DA5-329BDBED143B}" type="VALUE">
                      <a:rPr lang="lv-LV" baseline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[VĒRTĪBA]</a:t>
                    </a:fld>
                    <a:r>
                      <a:rPr lang="lv-LV" baseline="0" dirty="0"/>
                      <a:t>; </a:t>
                    </a:r>
                    <a:br>
                      <a:rPr lang="lv-LV" baseline="0" dirty="0"/>
                    </a:br>
                    <a:fld id="{90F83B5B-7658-4549-A052-DC89C7391091}" type="PERCENTAGE">
                      <a:rPr lang="lv-LV" baseline="0" smtClean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[PROCENTUĀLĀ VĒRTĪBA]</a:t>
                    </a:fld>
                    <a:endParaRPr lang="lv-LV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6836393640939472"/>
                      <c:h val="0.404808704592608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ED2-4ABD-9022-530B3C00BF9C}"/>
                </c:ext>
              </c:extLst>
            </c:dLbl>
            <c:dLbl>
              <c:idx val="1"/>
              <c:layout>
                <c:manualLayout>
                  <c:x val="2.92038386584825E-2"/>
                  <c:y val="4.5548890480480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6151354431659932"/>
                      <c:h val="0.279356759829503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ED2-4ABD-9022-530B3C00BF9C}"/>
                </c:ext>
              </c:extLst>
            </c:dLbl>
            <c:dLbl>
              <c:idx val="2"/>
              <c:layout>
                <c:manualLayout>
                  <c:x val="0.148968093832021"/>
                  <c:y val="4.687499999999999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885BD43-EDCF-49BB-9FF1-DC4AF59D463B}" type="CATEGORYNAME">
                      <a:rPr lang="en-US" b="1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[KATEGORIJAS NOSAUKUMS]</a:t>
                    </a:fld>
                    <a:r>
                      <a:rPr lang="en-US" b="1" baseline="0" dirty="0"/>
                      <a:t>; </a:t>
                    </a:r>
                    <a:fld id="{7A5513FB-8928-4975-803A-46DA4C6C2BDF}" type="VALUE">
                      <a:rPr lang="en-US" b="1" baseline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[VĒRTĪBA]</a:t>
                    </a:fld>
                    <a:r>
                      <a:rPr lang="en-US" b="1" baseline="0" dirty="0"/>
                      <a:t>; </a:t>
                    </a:r>
                    <a:br>
                      <a:rPr lang="en-US" b="1" baseline="0" dirty="0"/>
                    </a:br>
                    <a:fld id="{927492EA-0821-43B4-9F56-629897C1D421}" type="PERCENTAGE">
                      <a:rPr lang="en-US" b="1" baseline="0" smtClean="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[PROCENTUĀLĀ VĒRTĪBA]</a:t>
                    </a:fld>
                    <a:endParaRPr lang="en-US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99999999999995"/>
                      <c:h val="0.1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ED2-4ABD-9022-530B3C00BF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Saskaņā ar noslēgto līgumu grafikiem</c:v>
                </c:pt>
                <c:pt idx="1">
                  <c:v>No atmaksām projektu ietvaros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1414473</c:v>
                </c:pt>
                <c:pt idx="1">
                  <c:v>2848608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D2-4ABD-9022-530B3C00B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D90C7-1004-4A8D-BC1D-57382FC72C59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A3894-ECD5-41C0-8AAE-BCD0BE917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8516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E275C-E749-4F0E-B066-6CBF3060B90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95188-4A84-4823-94A4-DB7A79EE9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5280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3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2795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0367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9848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19635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21525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48354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672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88720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884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5616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59650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99209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49654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9061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39477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58270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3848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20109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59322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9285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4258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5348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29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4074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30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56616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  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7C15-9808-4E2B-A0E0-4A5AC4099D21}" type="slidenum">
              <a:rPr lang="lv-LV" smtClean="0"/>
              <a:t>31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216818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7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869672"/>
            <a:ext cx="6336704" cy="465516"/>
          </a:xfrm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68E2-9CF9-43E2-A1C5-28E0B0A950A1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16A1-A2CE-4565-BB2A-C1869E717CBD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66B8-9A5A-41D3-BDAF-692072F840AB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DF64-1281-40F4-9014-52540DDD1D8C}" type="datetime1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2079F-57BB-433B-ABB9-5C68097CC107}" type="datetime1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78EC-3B26-4E82-9B97-0F994BF137AC}" type="datetime1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694C-30FA-4D23-A1D9-96E220FBB594}" type="datetime1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8081-2DC4-456A-B3D4-531B33830972}" type="datetime1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770-4C36-4C10-8C16-E47CCF337B55}" type="datetime1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20A7-7A5E-4EE3-B175-EC6B205C776B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FA46-02ED-4438-ACF2-FFEA1D792B66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573528"/>
            <a:ext cx="8208912" cy="41404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1590"/>
            <a:ext cx="8229600" cy="34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0399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ADEF2-1D1E-4C30-80E2-290ECBAFC30A}" type="datetime1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1880" y="4818186"/>
            <a:ext cx="2232248" cy="27384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81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CB5D-992F-4612-AE38-622FEBD2494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Dnks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87475"/>
            <a:ext cx="4392488" cy="324036"/>
          </a:xfrm>
          <a:prstGeom prst="rect">
            <a:avLst/>
          </a:prstGeom>
        </p:spPr>
      </p:pic>
      <p:pic>
        <p:nvPicPr>
          <p:cNvPr id="8" name="Picture 7" descr="Zigzag05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4501183"/>
            <a:ext cx="9144000" cy="3028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91630"/>
            <a:ext cx="9144000" cy="2304256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lv-LV" dirty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867893"/>
            <a:ext cx="9144000" cy="3385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lv-LV" sz="1600" b="1" cap="all" dirty="0">
                <a:solidFill>
                  <a:schemeClr val="bg1"/>
                </a:solidFill>
                <a:latin typeface="Candara" panose="020E0502030303020204" pitchFamily="34" charset="0"/>
                <a:cs typeface="Times New Roman" pitchFamily="18" charset="0"/>
              </a:rPr>
              <a:t>Daugavpils novada domes Finanšu pārvalde, 23.01.2020.</a:t>
            </a:r>
          </a:p>
        </p:txBody>
      </p:sp>
      <p:pic>
        <p:nvPicPr>
          <p:cNvPr id="6147" name="Picture 3" descr="C:\Users\ISATE\Desktop\caurspidiga_simbolika\DN logo pn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61"/>
          <a:stretch/>
        </p:blipFill>
        <p:spPr bwMode="auto">
          <a:xfrm>
            <a:off x="179512" y="458113"/>
            <a:ext cx="1238005" cy="85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47664" y="378409"/>
            <a:ext cx="7596336" cy="107721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3200" b="1" cap="all" dirty="0">
                <a:solidFill>
                  <a:schemeClr val="tx1"/>
                </a:solidFill>
                <a:latin typeface="Candara" panose="020E0502030303020204" pitchFamily="34" charset="0"/>
                <a:cs typeface="Times New Roman" pitchFamily="18" charset="0"/>
              </a:rPr>
              <a:t>DAUGAVPILS NOVADA PAŠVALDĪBAS</a:t>
            </a:r>
          </a:p>
          <a:p>
            <a:pPr algn="ctr"/>
            <a:r>
              <a:rPr lang="lv-LV" sz="3200" b="1" cap="all" dirty="0">
                <a:solidFill>
                  <a:schemeClr val="tx1"/>
                </a:solidFill>
                <a:latin typeface="Candara" panose="020E0502030303020204" pitchFamily="34" charset="0"/>
                <a:cs typeface="Times New Roman" pitchFamily="18" charset="0"/>
              </a:rPr>
              <a:t>2020.GADA BUDŽETS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415160"/>
              </p:ext>
            </p:extLst>
          </p:nvPr>
        </p:nvGraphicFramePr>
        <p:xfrm>
          <a:off x="2387599" y="1557868"/>
          <a:ext cx="6026321" cy="171221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78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389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092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3380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800" dirty="0">
                          <a:effectLst/>
                        </a:rPr>
                        <a:t> </a:t>
                      </a:r>
                      <a:endParaRPr lang="lv-LV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 err="1">
                          <a:effectLst/>
                        </a:rPr>
                        <a:t>Mērlielums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>
                          <a:effectLst/>
                        </a:rPr>
                        <a:t>Vieta Latvijas novadu pašvaldību starpā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>
                          <a:effectLst/>
                        </a:rPr>
                        <a:t>Platība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>
                          <a:effectLst/>
                        </a:rPr>
                        <a:t>1872,46 km</a:t>
                      </a:r>
                      <a:r>
                        <a:rPr lang="lv-LV" sz="1500" baseline="30000" dirty="0">
                          <a:effectLst/>
                        </a:rPr>
                        <a:t>2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>
                          <a:effectLst/>
                        </a:rPr>
                        <a:t>4.  lielākais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3806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>
                          <a:effectLst/>
                        </a:rPr>
                        <a:t>Iedzīvotāju skaits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5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 smtClean="0">
                          <a:effectLst/>
                        </a:rPr>
                        <a:t>22632 </a:t>
                      </a:r>
                      <a:r>
                        <a:rPr lang="lv-LV" sz="1500" dirty="0">
                          <a:effectLst/>
                        </a:rPr>
                        <a:t>cilv</a:t>
                      </a:r>
                      <a:r>
                        <a:rPr lang="lv-LV" sz="1500" dirty="0" smtClean="0">
                          <a:effectLst/>
                        </a:rPr>
                        <a:t>.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(2017.g.- 24000)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5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500" dirty="0" smtClean="0">
                          <a:effectLst/>
                        </a:rPr>
                        <a:t>12</a:t>
                      </a:r>
                      <a:r>
                        <a:rPr lang="lv-LV" sz="1500" dirty="0">
                          <a:effectLst/>
                        </a:rPr>
                        <a:t>. </a:t>
                      </a:r>
                      <a:r>
                        <a:rPr lang="lv-LV" sz="1500" dirty="0" smtClean="0">
                          <a:effectLst/>
                        </a:rPr>
                        <a:t>lielākais (2017.g.- 9.)</a:t>
                      </a:r>
                      <a:endParaRPr lang="lv-LV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6562" y="330071"/>
            <a:ext cx="8692978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v-LV" altLang="lv-LV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Vieta platības un iedzīvotāju ziņā Latvijā Latvijas mērogā uz 01.01.2019 </a:t>
            </a:r>
            <a:r>
              <a:rPr lang="lv-LV" altLang="lv-LV" sz="2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(Datu avots: PMLP)</a:t>
            </a:r>
            <a:endParaRPr lang="lv-LV" altLang="lv-LV" sz="4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4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5E4F3C-73F8-4CBF-AB52-AF39903FF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Attīstības līmeņa indekss</a:t>
            </a:r>
            <a:endParaRPr lang="lv-LV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31A0435-F962-4AE1-90EC-AD8EA95C8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9666" y="1428226"/>
            <a:ext cx="6298166" cy="309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5925"/>
            <a:ext cx="7886700" cy="903491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Iedzīvotāju skaita izmaiņas </a:t>
            </a:r>
            <a:r>
              <a:rPr lang="lv-LV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(Datu avots: PMLP</a:t>
            </a:r>
            <a:r>
              <a:rPr lang="lv-LV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916112"/>
              </p:ext>
            </p:extLst>
          </p:nvPr>
        </p:nvGraphicFramePr>
        <p:xfrm>
          <a:off x="628651" y="1369218"/>
          <a:ext cx="7886699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2466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542" y="335629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Daugavpils novada sabiedrības darbspējas vecuma struktūra uz </a:t>
            </a:r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01.01.2019.</a:t>
            </a:r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lv-LV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(Datu avots: </a:t>
            </a:r>
            <a:r>
              <a:rPr lang="lv-LV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PMLP)</a:t>
            </a:r>
            <a:endParaRPr lang="lv-LV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089192"/>
              </p:ext>
            </p:extLst>
          </p:nvPr>
        </p:nvGraphicFramePr>
        <p:xfrm>
          <a:off x="1232297" y="1369218"/>
          <a:ext cx="6718697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591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42D1C2-6CDE-4B8B-BB3A-1993A136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064" y="116550"/>
            <a:ext cx="4171950" cy="1594804"/>
          </a:xfrm>
        </p:spPr>
        <p:txBody>
          <a:bodyPr>
            <a:noAutofit/>
          </a:bodyPr>
          <a:lstStyle/>
          <a:p>
            <a:r>
              <a:rPr lang="lv-LV" sz="2100" dirty="0"/>
              <a:t>Daugavpils novada iedzīvotāju blīvums pagastos uz 01.01.2019.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9226C88-2847-4D84-A0F7-9FCF47F42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4352" r="2741" b="7604"/>
          <a:stretch/>
        </p:blipFill>
        <p:spPr>
          <a:xfrm>
            <a:off x="4637015" y="42599"/>
            <a:ext cx="3856839" cy="5036857"/>
          </a:xfrm>
        </p:spPr>
      </p:pic>
    </p:spTree>
    <p:extLst>
      <p:ext uri="{BB962C8B-B14F-4D97-AF65-F5344CB8AC3E}">
        <p14:creationId xmlns:p14="http://schemas.microsoft.com/office/powerpoint/2010/main" val="303516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55000" lnSpcReduction="20000"/>
          </a:bodyPr>
          <a:lstStyle/>
          <a:p>
            <a:r>
              <a:rPr lang="lv-LV" dirty="0"/>
              <a:t>Daugavpils novada pašvaldības pamatbudžeta ieņēmumi no 2016.-2020.gadam (tūkst. </a:t>
            </a:r>
            <a:r>
              <a:rPr lang="lv-LV" i="1" dirty="0"/>
              <a:t>euro</a:t>
            </a:r>
            <a:r>
              <a:rPr lang="lv-LV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9" name="Text Placeholder 15">
            <a:extLst>
              <a:ext uri="{FF2B5EF4-FFF2-40B4-BE49-F238E27FC236}">
                <a16:creationId xmlns="" xmlns:a16="http://schemas.microsoft.com/office/drawing/2014/main" id="{95836B2E-3FE7-4085-B8D2-34485FBCDEC2}"/>
              </a:ext>
            </a:extLst>
          </p:cNvPr>
          <p:cNvSpPr txBox="1">
            <a:spLocks/>
          </p:cNvSpPr>
          <p:nvPr/>
        </p:nvSpPr>
        <p:spPr>
          <a:xfrm>
            <a:off x="2411760" y="4430322"/>
            <a:ext cx="6308204" cy="1872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700" b="0" dirty="0"/>
              <a:t>* Budžeta projektā plānotie ieņēmumi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43EE850B-6676-4249-8DD7-CDAA8A88CF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03748" y="1428949"/>
            <a:ext cx="4536504" cy="295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5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55000" lnSpcReduction="20000"/>
          </a:bodyPr>
          <a:lstStyle/>
          <a:p>
            <a:r>
              <a:rPr lang="lv-LV" dirty="0"/>
              <a:t>Daugavpils novada pašvaldības plānotā 2020.gada pamatbudžeta ieņēmumu struktūra (%)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48CD6D9B-E1FF-418C-B4A7-AB78E33A25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62572" y="1415968"/>
            <a:ext cx="4618856" cy="301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UZBŪVE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DAEB7B92-5783-4DD7-A7BB-96B1131ADCD6}"/>
              </a:ext>
            </a:extLst>
          </p:cNvPr>
          <p:cNvSpPr txBox="1">
            <a:spLocks/>
          </p:cNvSpPr>
          <p:nvPr/>
        </p:nvSpPr>
        <p:spPr>
          <a:xfrm>
            <a:off x="457200" y="3147814"/>
            <a:ext cx="8219256" cy="136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="" xmlns:a16="http://schemas.microsoft.com/office/drawing/2014/main" id="{F3F7D6CC-8CAD-4A8F-9017-8FB249E9CA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121446"/>
              </p:ext>
            </p:extLst>
          </p:nvPr>
        </p:nvGraphicFramePr>
        <p:xfrm>
          <a:off x="1518828" y="996511"/>
          <a:ext cx="5789476" cy="362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878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b="1" dirty="0"/>
              <a:t>Uzturēšanas izdevumi - kopā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DAEB7B92-5783-4DD7-A7BB-96B1131ADCD6}"/>
              </a:ext>
            </a:extLst>
          </p:cNvPr>
          <p:cNvSpPr txBox="1">
            <a:spLocks/>
          </p:cNvSpPr>
          <p:nvPr/>
        </p:nvSpPr>
        <p:spPr>
          <a:xfrm>
            <a:off x="457200" y="3147814"/>
            <a:ext cx="8219256" cy="136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1CFC072-3310-4631-9CC2-8C9DFE809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6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-20538"/>
            <a:ext cx="91440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b="1" dirty="0"/>
              <a:t>Projekti un pasākumi, kas tiek finansēti no ES, VB un citiem īpašiem mērķiem paredzētiem ieņēmumiem - KOPĀ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DAEB7B92-5783-4DD7-A7BB-96B1131ADCD6}"/>
              </a:ext>
            </a:extLst>
          </p:cNvPr>
          <p:cNvSpPr txBox="1">
            <a:spLocks/>
          </p:cNvSpPr>
          <p:nvPr/>
        </p:nvSpPr>
        <p:spPr>
          <a:xfrm>
            <a:off x="457200" y="3147814"/>
            <a:ext cx="8219256" cy="136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F7408FB-AE68-4E5B-8605-D5DAE202C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793"/>
            <a:ext cx="9144000" cy="452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9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- KOPĀ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3184AB5-6C33-4433-A7B3-B3A698199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17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Sociālā aizsardzība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BE4A329-D297-48BD-AB22-D9381A7C1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0347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07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Sociālā aizsardzība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88C38705-CCDB-4758-97A7-29C0EAF38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057633"/>
              </p:ext>
            </p:extLst>
          </p:nvPr>
        </p:nvGraphicFramePr>
        <p:xfrm>
          <a:off x="1112187" y="1495425"/>
          <a:ext cx="6919626" cy="21526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2740">
                  <a:extLst>
                    <a:ext uri="{9D8B030D-6E8A-4147-A177-3AD203B41FA5}">
                      <a16:colId xmlns="" xmlns:a16="http://schemas.microsoft.com/office/drawing/2014/main" val="700038145"/>
                    </a:ext>
                  </a:extLst>
                </a:gridCol>
                <a:gridCol w="4174598">
                  <a:extLst>
                    <a:ext uri="{9D8B030D-6E8A-4147-A177-3AD203B41FA5}">
                      <a16:colId xmlns="" xmlns:a16="http://schemas.microsoft.com/office/drawing/2014/main" val="2594124997"/>
                    </a:ext>
                  </a:extLst>
                </a:gridCol>
                <a:gridCol w="484976">
                  <a:extLst>
                    <a:ext uri="{9D8B030D-6E8A-4147-A177-3AD203B41FA5}">
                      <a16:colId xmlns="" xmlns:a16="http://schemas.microsoft.com/office/drawing/2014/main" val="2765643039"/>
                    </a:ext>
                  </a:extLst>
                </a:gridCol>
                <a:gridCol w="827312">
                  <a:extLst>
                    <a:ext uri="{9D8B030D-6E8A-4147-A177-3AD203B41FA5}">
                      <a16:colId xmlns="" xmlns:a16="http://schemas.microsoft.com/office/drawing/2014/main" val="131811473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20270699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Sociālo dzīvokļu ierīkošana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10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290000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25821948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Demenes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Telpu adaptēšana Paaudžu nama "Paspārne" izveidošanai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10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50000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46323607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Salienas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 dirty="0">
                          <a:effectLst/>
                        </a:rPr>
                        <a:t>Daugavpils novada Sociālā dienesta mobilās brigādes auto garāžas infrastruktūras uzlabošanai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10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15000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07839749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Skrudalienas pagasta pārvalde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Daudzfunkcionālā centra "Skrudaliena" betona aizsargmaļu remonts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10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9870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0810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Sociālā atbalsta un aprūpes centrs “Avots”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Teritorijas apgaismojuma ierīkošanai un labiekārtošanai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10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15000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1441508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KOPĀ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 dirty="0">
                          <a:effectLst/>
                        </a:rPr>
                        <a:t>379870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212127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539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- Izglītība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F8E7C46-0C01-4F58-AA0D-2C91F7D3A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13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- Izglītība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EE4BB23B-2183-4AA3-9D64-5DDF7D41F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31944"/>
              </p:ext>
            </p:extLst>
          </p:nvPr>
        </p:nvGraphicFramePr>
        <p:xfrm>
          <a:off x="1112187" y="1252538"/>
          <a:ext cx="6919626" cy="26384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2740">
                  <a:extLst>
                    <a:ext uri="{9D8B030D-6E8A-4147-A177-3AD203B41FA5}">
                      <a16:colId xmlns="" xmlns:a16="http://schemas.microsoft.com/office/drawing/2014/main" val="4016662086"/>
                    </a:ext>
                  </a:extLst>
                </a:gridCol>
                <a:gridCol w="4174598">
                  <a:extLst>
                    <a:ext uri="{9D8B030D-6E8A-4147-A177-3AD203B41FA5}">
                      <a16:colId xmlns="" xmlns:a16="http://schemas.microsoft.com/office/drawing/2014/main" val="2170664597"/>
                    </a:ext>
                  </a:extLst>
                </a:gridCol>
                <a:gridCol w="484976">
                  <a:extLst>
                    <a:ext uri="{9D8B030D-6E8A-4147-A177-3AD203B41FA5}">
                      <a16:colId xmlns="" xmlns:a16="http://schemas.microsoft.com/office/drawing/2014/main" val="408771684"/>
                    </a:ext>
                  </a:extLst>
                </a:gridCol>
                <a:gridCol w="827312">
                  <a:extLst>
                    <a:ext uri="{9D8B030D-6E8A-4147-A177-3AD203B41FA5}">
                      <a16:colId xmlns="" xmlns:a16="http://schemas.microsoft.com/office/drawing/2014/main" val="1421919877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90546304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Špoģu vidusskolas pirmsskolas izglītības iestādes izveidošana (25% līdzfinansējums plānotajam aizņēmuma)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48250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93182174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Špoģu vidusskolas pirmsskolas izglītības iestādes izveidošana (75% no aizņēmuma līdzekļiem)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144750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434387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Izglītības iestāžu nodrošinājums ar IKT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46200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34787673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Naujenes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Lāču pamatskolas žoga demontāža un jauna žoga ierīkošana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95172782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Naujenes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Naujenes Mūzikas un mākslas skolas aprīkojums datorgrafikas programmas īstenošanai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6333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835318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Višķu pagasta pārvalde  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Špoģu Mūzikas un mākslas skolas kosmētiskais remonts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30000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20685519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Pašvaldības aģentūra "Višķi"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Malnavas koledžas izglītības iegūšanas vietas "Višķi" materiālās bāzes pilnveidošanai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09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50000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3225537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KOPĀ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 dirty="0">
                          <a:effectLst/>
                        </a:rPr>
                        <a:t>345533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192506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249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Īpašumu apsaimniekošana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F658AB-EE34-43EF-A6BD-5C6127089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75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Īpašumu apsaimniekošana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2C8FBCAC-48C5-4181-ACD9-47F4607F6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297206"/>
              </p:ext>
            </p:extLst>
          </p:nvPr>
        </p:nvGraphicFramePr>
        <p:xfrm>
          <a:off x="1525588" y="841375"/>
          <a:ext cx="6091925" cy="346233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61361">
                  <a:extLst>
                    <a:ext uri="{9D8B030D-6E8A-4147-A177-3AD203B41FA5}">
                      <a16:colId xmlns="" xmlns:a16="http://schemas.microsoft.com/office/drawing/2014/main" val="1922844751"/>
                    </a:ext>
                  </a:extLst>
                </a:gridCol>
                <a:gridCol w="3675247">
                  <a:extLst>
                    <a:ext uri="{9D8B030D-6E8A-4147-A177-3AD203B41FA5}">
                      <a16:colId xmlns="" xmlns:a16="http://schemas.microsoft.com/office/drawing/2014/main" val="1167533758"/>
                    </a:ext>
                  </a:extLst>
                </a:gridCol>
                <a:gridCol w="426965">
                  <a:extLst>
                    <a:ext uri="{9D8B030D-6E8A-4147-A177-3AD203B41FA5}">
                      <a16:colId xmlns="" xmlns:a16="http://schemas.microsoft.com/office/drawing/2014/main" val="3273524600"/>
                    </a:ext>
                  </a:extLst>
                </a:gridCol>
                <a:gridCol w="728352">
                  <a:extLst>
                    <a:ext uri="{9D8B030D-6E8A-4147-A177-3AD203B41FA5}">
                      <a16:colId xmlns="" xmlns:a16="http://schemas.microsoft.com/office/drawing/2014/main" val="1725160679"/>
                    </a:ext>
                  </a:extLst>
                </a:gridCol>
              </a:tblGrid>
              <a:tr h="469469">
                <a:tc>
                  <a:txBody>
                    <a:bodyPr/>
                    <a:lstStyle/>
                    <a:p>
                      <a:pPr algn="ctr" fontAlgn="b"/>
                      <a:r>
                        <a:rPr lang="lv-LV" sz="900" u="none" strike="noStrike">
                          <a:effectLst/>
                        </a:rPr>
                        <a:t>Iestāde, kuras budžetā plānoti izdevumi</a:t>
                      </a:r>
                      <a:endParaRPr lang="lv-LV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900" u="none" strike="noStrike">
                          <a:effectLst/>
                        </a:rPr>
                        <a:t>Pozīcija</a:t>
                      </a:r>
                      <a:endParaRPr lang="lv-LV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Nozare</a:t>
                      </a:r>
                      <a:endParaRPr lang="lv-LV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900" u="none" strike="noStrike">
                          <a:effectLst/>
                        </a:rPr>
                        <a:t>Plāns gadam</a:t>
                      </a:r>
                      <a:endParaRPr lang="lv-LV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063089092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Daugavpils novada dome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Tehniskā projekta izstrāde Kalupes c.ielu apgaismojuma atjaunošanai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30000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548078442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Biķernieku pagasta pārvalde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Tehniskā projekta izstrāde Biķernieku ciemata ielu apgaismojuma ierīkošanai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15000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500151074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Dubnas pagasta pārvalde  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Draudzības ielas apgaismojuma ierīkošana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12000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478039179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Kalupes pagasta pārvalde 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Tehniskā projekta izstrāde parka teritorijas atjaunošanai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10000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561432757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Laucesas pagasta pārvalde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Administrācijas ēkas un kultūras nama tehniskā stāvokļa uzlabošana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30000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732219471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Līksnas pagasta pārvalde 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Daugavas ielas apgaismojuma ierīkošana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23840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224919068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Līksnas pagasta pārvalde 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Dzīvojamās mājas nr.1, 525 km jumta seguma nomaiņa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15000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899483551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Maļinovas pagasta pārvalde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Skolas ielas, Dārza ielas un Alejas ielas apgaismojuma izbūvei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23000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123846616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Naujenes pagasta pārvalde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Gājēju kāpņu pārbūve Kraujas ciemā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10200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343172441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Nīcgales pagasta pārvalde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Celiņa izbūve pie pirmsskolas izglītības iestādes un ciema centra teritorijas  labiekārtošana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30000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746479269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Skrudalienas pagasta pārvalde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Sabiedriskās pirts apkures katla nomaiņa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5400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136465092"/>
                  </a:ext>
                </a:extLst>
              </a:tr>
              <a:tr h="285035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Skrudalienas pagasta pārvalde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Dzīvojamās mājas Bruņene 24 jumta atjaunošana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20000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938559976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Vaboles pagasta pārvalde                         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900" u="none" strike="noStrike">
                          <a:effectLst/>
                        </a:rPr>
                        <a:t>Traktora iegāde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45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700" u="none" strike="noStrike">
                          <a:effectLst/>
                        </a:rPr>
                        <a:t>06</a:t>
                      </a:r>
                      <a:endParaRPr lang="lv-LV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>
                          <a:effectLst/>
                        </a:rPr>
                        <a:t>23200</a:t>
                      </a:r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353681393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 algn="l" fontAlgn="b"/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900" u="none" strike="noStrike">
                          <a:effectLst/>
                        </a:rPr>
                        <a:t>KOPĀ</a:t>
                      </a:r>
                      <a:endParaRPr lang="lv-LV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900" u="none" strike="noStrike" dirty="0">
                          <a:effectLst/>
                        </a:rPr>
                        <a:t>247640</a:t>
                      </a:r>
                      <a:endParaRPr lang="lv-LV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613202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779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Vispārējie valdības dienesti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5560EB0-F338-4C76-944A-9DE69DD6F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08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Vispārējie valdības dienesti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EBCDE68F-5C2B-4366-8A07-8D22AE5E9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541236"/>
              </p:ext>
            </p:extLst>
          </p:nvPr>
        </p:nvGraphicFramePr>
        <p:xfrm>
          <a:off x="1111250" y="2062163"/>
          <a:ext cx="6921500" cy="10191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3128">
                  <a:extLst>
                    <a:ext uri="{9D8B030D-6E8A-4147-A177-3AD203B41FA5}">
                      <a16:colId xmlns="" xmlns:a16="http://schemas.microsoft.com/office/drawing/2014/main" val="347474901"/>
                    </a:ext>
                  </a:extLst>
                </a:gridCol>
                <a:gridCol w="4175729">
                  <a:extLst>
                    <a:ext uri="{9D8B030D-6E8A-4147-A177-3AD203B41FA5}">
                      <a16:colId xmlns="" xmlns:a16="http://schemas.microsoft.com/office/drawing/2014/main" val="4053544668"/>
                    </a:ext>
                  </a:extLst>
                </a:gridCol>
                <a:gridCol w="485107">
                  <a:extLst>
                    <a:ext uri="{9D8B030D-6E8A-4147-A177-3AD203B41FA5}">
                      <a16:colId xmlns="" xmlns:a16="http://schemas.microsoft.com/office/drawing/2014/main" val="1898886899"/>
                    </a:ext>
                  </a:extLst>
                </a:gridCol>
                <a:gridCol w="827536">
                  <a:extLst>
                    <a:ext uri="{9D8B030D-6E8A-4147-A177-3AD203B41FA5}">
                      <a16:colId xmlns="" xmlns:a16="http://schemas.microsoft.com/office/drawing/2014/main" val="387233540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7619444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Daugavpils novada domes administratīvās ēkas remontdarbi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01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5638204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Tabores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Pagasta pārvaldes jumta seguma nomaiņa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01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2446045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KOPĀ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 dirty="0">
                          <a:effectLst/>
                        </a:rPr>
                        <a:t>210000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35416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624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Vides aizsardzība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191A117-19E0-499C-934D-39C66979E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05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Vides aizsardzība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7A0F5A8E-6391-4964-AF73-4B38AFBD7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780045"/>
              </p:ext>
            </p:extLst>
          </p:nvPr>
        </p:nvGraphicFramePr>
        <p:xfrm>
          <a:off x="1111250" y="2062163"/>
          <a:ext cx="6921500" cy="10191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3128">
                  <a:extLst>
                    <a:ext uri="{9D8B030D-6E8A-4147-A177-3AD203B41FA5}">
                      <a16:colId xmlns="" xmlns:a16="http://schemas.microsoft.com/office/drawing/2014/main" val="654023470"/>
                    </a:ext>
                  </a:extLst>
                </a:gridCol>
                <a:gridCol w="4175729">
                  <a:extLst>
                    <a:ext uri="{9D8B030D-6E8A-4147-A177-3AD203B41FA5}">
                      <a16:colId xmlns="" xmlns:a16="http://schemas.microsoft.com/office/drawing/2014/main" val="72970677"/>
                    </a:ext>
                  </a:extLst>
                </a:gridCol>
                <a:gridCol w="485107">
                  <a:extLst>
                    <a:ext uri="{9D8B030D-6E8A-4147-A177-3AD203B41FA5}">
                      <a16:colId xmlns="" xmlns:a16="http://schemas.microsoft.com/office/drawing/2014/main" val="1032732841"/>
                    </a:ext>
                  </a:extLst>
                </a:gridCol>
                <a:gridCol w="827536">
                  <a:extLst>
                    <a:ext uri="{9D8B030D-6E8A-4147-A177-3AD203B41FA5}">
                      <a16:colId xmlns="" xmlns:a16="http://schemas.microsoft.com/office/drawing/2014/main" val="3001860869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59660047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Ambeļu pagasta pārvalde 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Parka ielas 14 un teritorijas labiekārtošana un dīķa iztīrīšana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05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8000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3154839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Sventes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Notekūdeņu attrīšanas iekārtu rekonstrukcija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05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555747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KOPĀ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 dirty="0">
                          <a:effectLst/>
                        </a:rPr>
                        <a:t>208000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45279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6074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Atpūta, kultūra un sports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DD031D6-7CD1-4536-9906-74EB002B9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0347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18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Atpūta, kultūra un sports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6D55ACA7-CEBF-4CA4-BDA9-5B49A38FD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890832"/>
              </p:ext>
            </p:extLst>
          </p:nvPr>
        </p:nvGraphicFramePr>
        <p:xfrm>
          <a:off x="1111250" y="1004888"/>
          <a:ext cx="6921500" cy="34575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3128">
                  <a:extLst>
                    <a:ext uri="{9D8B030D-6E8A-4147-A177-3AD203B41FA5}">
                      <a16:colId xmlns="" xmlns:a16="http://schemas.microsoft.com/office/drawing/2014/main" val="2242356721"/>
                    </a:ext>
                  </a:extLst>
                </a:gridCol>
                <a:gridCol w="4175729">
                  <a:extLst>
                    <a:ext uri="{9D8B030D-6E8A-4147-A177-3AD203B41FA5}">
                      <a16:colId xmlns="" xmlns:a16="http://schemas.microsoft.com/office/drawing/2014/main" val="3150323763"/>
                    </a:ext>
                  </a:extLst>
                </a:gridCol>
                <a:gridCol w="485107">
                  <a:extLst>
                    <a:ext uri="{9D8B030D-6E8A-4147-A177-3AD203B41FA5}">
                      <a16:colId xmlns="" xmlns:a16="http://schemas.microsoft.com/office/drawing/2014/main" val="2027418140"/>
                    </a:ext>
                  </a:extLst>
                </a:gridCol>
                <a:gridCol w="827536">
                  <a:extLst>
                    <a:ext uri="{9D8B030D-6E8A-4147-A177-3AD203B41FA5}">
                      <a16:colId xmlns="" xmlns:a16="http://schemas.microsoft.com/office/drawing/2014/main" val="200438472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5191804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Kalkūnes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Bērnu rotaļu laukumu izveidošana Kalkūnes un Muitas ciemos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1610248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Līksnas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Ēkas Līksnas pagasta kūltūras nama ēkas jumta seguma remonts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45000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489909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Medumu pagasta pārvalde 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Tautas nama zāles apgaismojuma un skaņas aparatūtras iegāde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5020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62943867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Naujenes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Naujenes Kultūras centra foajē durvju nomaiņa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7154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8400605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Salienas pagasta pārvalde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Červonkas pils logu atjaunošanai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4105343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Sventes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Tautas nama tehniskā apsekošana un atjaunošanas tehniskā projekta izstrāde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15000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08161163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Vaboles pagasta pārvalde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 dirty="0">
                          <a:effectLst/>
                        </a:rPr>
                        <a:t>Muižas parka atjaunošanas izpēte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613688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Višķu pagasta pārvalde                           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Bibliotēkas izveidošana Višķu tehnikuma ciemata Sabiedriskajā centrā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12000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5919911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Kultūras pārvalde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 dirty="0">
                          <a:effectLst/>
                        </a:rPr>
                        <a:t>Grāmatu iegāde pašvaldības bibliotēkām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20000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20654483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 dirty="0">
                          <a:effectLst/>
                        </a:rPr>
                        <a:t>Daugavpils novada Kultūras pārvalde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 dirty="0">
                          <a:effectLst/>
                        </a:rPr>
                        <a:t>Sanitāro mezglu un dušas telpu Raiņa mājā renovācija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08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8000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90541784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000" u="none" strike="noStrike" dirty="0">
                          <a:effectLst/>
                        </a:rPr>
                        <a:t>Daugavpils novada Kultūras pārvalde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Bibliotēku datoru atjaunošanas otrā kārta</a:t>
                      </a:r>
                    </a:p>
                    <a:p>
                      <a:pPr algn="l" fontAlgn="b"/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317568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 dirty="0">
                          <a:effectLst/>
                          <a:latin typeface="+mn-lt"/>
                        </a:rPr>
                        <a:t>KOPĀ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184674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3594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895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Ekonomiskā darbība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F168F7F-0928-4DDC-A68B-66FEF01CB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526"/>
            <a:ext cx="9144000" cy="459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38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12023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Investīciju programmas īstenošana – Ekonomiskā darbība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4763230-E792-4511-A311-C6F73FD75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593"/>
              </p:ext>
            </p:extLst>
          </p:nvPr>
        </p:nvGraphicFramePr>
        <p:xfrm>
          <a:off x="1111250" y="2143125"/>
          <a:ext cx="6921500" cy="8572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33128">
                  <a:extLst>
                    <a:ext uri="{9D8B030D-6E8A-4147-A177-3AD203B41FA5}">
                      <a16:colId xmlns="" xmlns:a16="http://schemas.microsoft.com/office/drawing/2014/main" val="3678207363"/>
                    </a:ext>
                  </a:extLst>
                </a:gridCol>
                <a:gridCol w="4175729">
                  <a:extLst>
                    <a:ext uri="{9D8B030D-6E8A-4147-A177-3AD203B41FA5}">
                      <a16:colId xmlns="" xmlns:a16="http://schemas.microsoft.com/office/drawing/2014/main" val="1692197092"/>
                    </a:ext>
                  </a:extLst>
                </a:gridCol>
                <a:gridCol w="485107">
                  <a:extLst>
                    <a:ext uri="{9D8B030D-6E8A-4147-A177-3AD203B41FA5}">
                      <a16:colId xmlns="" xmlns:a16="http://schemas.microsoft.com/office/drawing/2014/main" val="1389968720"/>
                    </a:ext>
                  </a:extLst>
                </a:gridCol>
                <a:gridCol w="827536">
                  <a:extLst>
                    <a:ext uri="{9D8B030D-6E8A-4147-A177-3AD203B41FA5}">
                      <a16:colId xmlns="" xmlns:a16="http://schemas.microsoft.com/office/drawing/2014/main" val="3034768209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Iestāde, kuras budžetā plānoti izdevumi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Pozīcija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Nozare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Plāns gadam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9720784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Daugavpils novada dome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000" u="none" strike="noStrike">
                          <a:effectLst/>
                        </a:rPr>
                        <a:t>Grāvmalu pļāvēja iegāde aģentūrai "Višķi"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800" u="none" strike="noStrike">
                          <a:effectLst/>
                        </a:rPr>
                        <a:t>04</a:t>
                      </a:r>
                      <a:endParaRPr lang="lv-LV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>
                          <a:effectLst/>
                        </a:rPr>
                        <a:t>7500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2840386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000" u="none" strike="noStrike">
                          <a:effectLst/>
                        </a:rPr>
                        <a:t>KOPĀ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000" u="none" strike="noStrike" dirty="0">
                          <a:effectLst/>
                        </a:rPr>
                        <a:t>7500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643567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444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55000" lnSpcReduction="20000"/>
          </a:bodyPr>
          <a:lstStyle/>
          <a:p>
            <a:r>
              <a:rPr lang="lv-LV" dirty="0"/>
              <a:t>Daugavpils novada pašvaldības pamatbudžeta valdības funkciju izdevumi no 2016.- 2020.gadam ( tūkst. </a:t>
            </a:r>
            <a:r>
              <a:rPr lang="lv-LV" i="1" dirty="0"/>
              <a:t>euro</a:t>
            </a:r>
            <a:r>
              <a:rPr lang="lv-LV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9" name="Text Placeholder 15">
            <a:extLst>
              <a:ext uri="{FF2B5EF4-FFF2-40B4-BE49-F238E27FC236}">
                <a16:creationId xmlns="" xmlns:a16="http://schemas.microsoft.com/office/drawing/2014/main" id="{D3876EB2-04A0-467B-9945-9522B358FF91}"/>
              </a:ext>
            </a:extLst>
          </p:cNvPr>
          <p:cNvSpPr txBox="1">
            <a:spLocks/>
          </p:cNvSpPr>
          <p:nvPr/>
        </p:nvSpPr>
        <p:spPr>
          <a:xfrm>
            <a:off x="2411760" y="4403519"/>
            <a:ext cx="6384082" cy="1872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700" b="0" dirty="0"/>
              <a:t>* Budžeta projektā plānotie izdevumi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="" xmlns:a16="http://schemas.microsoft.com/office/drawing/2014/main" id="{2F3496A9-7B66-4115-A638-6C2C97D9C5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90564" y="1321964"/>
            <a:ext cx="4762872" cy="31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73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55000" lnSpcReduction="20000"/>
          </a:bodyPr>
          <a:lstStyle/>
          <a:p>
            <a:r>
              <a:rPr lang="lv-LV" dirty="0"/>
              <a:t>Daugavpils novada pašvaldības plānotā 2020.gada pamatbudžeta valdības funkciju izdevumu struktūra (%)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="" xmlns:a16="http://schemas.microsoft.com/office/drawing/2014/main" id="{517B2404-CA18-49BE-BE5C-574E9EE97A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34580" y="1509974"/>
            <a:ext cx="4474840" cy="292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55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47500" lnSpcReduction="20000"/>
          </a:bodyPr>
          <a:lstStyle/>
          <a:p>
            <a:r>
              <a:rPr lang="lv-LV" dirty="0"/>
              <a:t>Daugavpils novada pašvaldības pamatbudžeta izdevumi atbilstoši ekonomiskajām kategorijām no 2016.-2020.gadam ( tūkst. </a:t>
            </a:r>
            <a:r>
              <a:rPr lang="lv-LV" i="1" dirty="0"/>
              <a:t>euro</a:t>
            </a:r>
            <a:r>
              <a:rPr lang="lv-LV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8" name="Text Placeholder 15">
            <a:extLst>
              <a:ext uri="{FF2B5EF4-FFF2-40B4-BE49-F238E27FC236}">
                <a16:creationId xmlns="" xmlns:a16="http://schemas.microsoft.com/office/drawing/2014/main" id="{A538DB3F-3042-4895-989E-D64965D1709C}"/>
              </a:ext>
            </a:extLst>
          </p:cNvPr>
          <p:cNvSpPr txBox="1">
            <a:spLocks/>
          </p:cNvSpPr>
          <p:nvPr/>
        </p:nvSpPr>
        <p:spPr>
          <a:xfrm>
            <a:off x="2411760" y="4403519"/>
            <a:ext cx="6384082" cy="1872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700" b="0" dirty="0"/>
              <a:t>* Budžeta projektā plānotie izdevumi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="" xmlns:a16="http://schemas.microsoft.com/office/drawing/2014/main" id="{12988CBC-F1A8-4291-85EA-E9BF95A8A1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90564" y="1321964"/>
            <a:ext cx="4762872" cy="31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98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7CFD8861-63E7-4B17-ACBA-56066E316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68" y="1116079"/>
            <a:ext cx="8291264" cy="271380"/>
          </a:xfrm>
        </p:spPr>
        <p:txBody>
          <a:bodyPr>
            <a:normAutofit fontScale="47500" lnSpcReduction="20000"/>
          </a:bodyPr>
          <a:lstStyle/>
          <a:p>
            <a:r>
              <a:rPr lang="lv-LV" dirty="0"/>
              <a:t>Daugavpils novada pašvaldības plānotā 2019.gada pamatbudžeta  izdevumu struktūra atbilstoši ekonomiskajām kategorijām (%)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DAUGAVPILS NOVADA PAŠVALDĪBAS 2020.GADA BUDŽETA RĀDĪTĀJI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719A3845-A590-4362-ACD0-40A2D72618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34580" y="1509974"/>
            <a:ext cx="4474840" cy="292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50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7E0B11A-BDA7-4005-8B14-D45174B952FB}"/>
              </a:ext>
            </a:extLst>
          </p:cNvPr>
          <p:cNvSpPr/>
          <p:nvPr/>
        </p:nvSpPr>
        <p:spPr>
          <a:xfrm>
            <a:off x="0" y="525909"/>
            <a:ext cx="914400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2400" b="1" dirty="0"/>
              <a:t>Aizņēmumu atmaksa</a:t>
            </a:r>
            <a:endParaRPr lang="lv-LV" sz="4400" b="1" dirty="0">
              <a:solidFill>
                <a:schemeClr val="bg1"/>
              </a:solidFill>
              <a:latin typeface="Candara" panose="020E0502030303020204" pitchFamily="34" charset="0"/>
              <a:cs typeface="Times New Roman" pitchFamily="18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="" xmlns:a16="http://schemas.microsoft.com/office/drawing/2014/main" id="{DAEB7B92-5783-4DD7-A7BB-96B1131ADCD6}"/>
              </a:ext>
            </a:extLst>
          </p:cNvPr>
          <p:cNvSpPr txBox="1">
            <a:spLocks/>
          </p:cNvSpPr>
          <p:nvPr/>
        </p:nvSpPr>
        <p:spPr>
          <a:xfrm>
            <a:off x="457200" y="3147814"/>
            <a:ext cx="8219256" cy="136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="" xmlns:a16="http://schemas.microsoft.com/office/drawing/2014/main" id="{F3F7D6CC-8CAD-4A8F-9017-8FB249E9CA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071610"/>
              </p:ext>
            </p:extLst>
          </p:nvPr>
        </p:nvGraphicFramePr>
        <p:xfrm>
          <a:off x="2510172" y="1003598"/>
          <a:ext cx="4113312" cy="2436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A2FFA9F1-1D3B-4118-9938-2F3B693A6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01921"/>
              </p:ext>
            </p:extLst>
          </p:nvPr>
        </p:nvGraphicFramePr>
        <p:xfrm>
          <a:off x="1214028" y="3205399"/>
          <a:ext cx="6705600" cy="1351574"/>
        </p:xfrm>
        <a:graphic>
          <a:graphicData uri="http://schemas.openxmlformats.org/drawingml/2006/table">
            <a:tbl>
              <a:tblPr firstRow="1" firstCol="1" bandCol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3465517523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3324957443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1350134219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826437772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758181686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1826556491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3345164909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1600493880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3964690771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652951375"/>
                    </a:ext>
                  </a:extLst>
                </a:gridCol>
              </a:tblGrid>
              <a:tr h="303824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Rādītājs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>
                          <a:effectLst/>
                        </a:rPr>
                        <a:t>2020.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>
                          <a:effectLst/>
                        </a:rPr>
                        <a:t>2021.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>
                          <a:effectLst/>
                        </a:rPr>
                        <a:t>2022.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>
                          <a:effectLst/>
                        </a:rPr>
                        <a:t>2023.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>
                          <a:effectLst/>
                        </a:rPr>
                        <a:t>2024.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100" u="none" strike="noStrike" dirty="0">
                          <a:effectLst/>
                        </a:rPr>
                        <a:t>2025.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100" u="none" strike="noStrike" dirty="0">
                          <a:effectLst/>
                        </a:rPr>
                        <a:t>2026.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100" u="none" strike="noStrike" dirty="0">
                          <a:effectLst/>
                        </a:rPr>
                        <a:t>Turpmāk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u="none" strike="noStrike" dirty="0">
                          <a:effectLst/>
                        </a:rPr>
                        <a:t>Pavisam</a:t>
                      </a:r>
                      <a:endParaRPr lang="lv-LV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4667422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v-LV" sz="1100" b="1" u="none" strike="noStrike" dirty="0">
                          <a:effectLst/>
                        </a:rPr>
                        <a:t>Kopā saistības ar %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1455158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1469405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1318559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1245405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1197054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1090956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1002803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10654677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19434017</a:t>
                      </a: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84268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v-LV" sz="1100" b="1" u="none" strike="noStrike" dirty="0">
                          <a:effectLst/>
                        </a:rPr>
                        <a:t>Saistību apjoms % no pamatbudžeta ieņēmumiem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6,38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6,44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5,78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5,46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5,25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 4,78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4,39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100" u="none" strike="noStrike" dirty="0">
                          <a:effectLst/>
                        </a:rPr>
                        <a:t>x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100" u="none" strike="noStrike" dirty="0">
                          <a:effectLst/>
                        </a:rPr>
                        <a:t>x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985248447"/>
                  </a:ext>
                </a:extLst>
              </a:tr>
              <a:tr h="190500">
                <a:tc gridSpan="9">
                  <a:txBody>
                    <a:bodyPr/>
                    <a:lstStyle/>
                    <a:p>
                      <a:pPr algn="l" fontAlgn="b"/>
                      <a:r>
                        <a:rPr lang="lv-LV" sz="1100" b="1" u="none" strike="noStrike" dirty="0">
                          <a:effectLst/>
                        </a:rPr>
                        <a:t>Pašvaldības pamatbudžeta ieņēmumi bez mērķdotācijām un iemaksām pašvaldību finanšu izlīdzināšanas fondā saimnieciskajā gadā: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100" u="none" strike="noStrike" dirty="0">
                          <a:effectLst/>
                        </a:rPr>
                        <a:t>22821544</a:t>
                      </a:r>
                      <a:endParaRPr lang="lv-LV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750403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696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91630"/>
            <a:ext cx="9144000" cy="309634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lv-LV" dirty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627533"/>
            <a:ext cx="91440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v-LV" sz="3600" b="1" dirty="0">
                <a:solidFill>
                  <a:schemeClr val="bg1"/>
                </a:solidFill>
                <a:latin typeface="Candara" panose="020E0502030303020204" pitchFamily="34" charset="0"/>
                <a:cs typeface="Times New Roman" pitchFamily="18" charset="0"/>
              </a:rPr>
              <a:t>PALDIES!</a:t>
            </a:r>
          </a:p>
        </p:txBody>
      </p:sp>
    </p:spTree>
    <p:extLst>
      <p:ext uri="{BB962C8B-B14F-4D97-AF65-F5344CB8AC3E}">
        <p14:creationId xmlns:p14="http://schemas.microsoft.com/office/powerpoint/2010/main" val="410724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3597</TotalTime>
  <Words>1085</Words>
  <Application>Microsoft Office PowerPoint</Application>
  <PresentationFormat>On-screen Show (16:9)</PresentationFormat>
  <Paragraphs>426</Paragraphs>
  <Slides>32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 </vt:lpstr>
      <vt:lpstr>PowerPoint Presentation</vt:lpstr>
      <vt:lpstr>Attīstības līmeņa indekss</vt:lpstr>
      <vt:lpstr>Iedzīvotāju skaita izmaiņas (Datu avots: PMLP)</vt:lpstr>
      <vt:lpstr>Daugavpils novada sabiedrības darbspējas vecuma struktūra uz 01.01.2019.  (Datu avots: PMLP)</vt:lpstr>
      <vt:lpstr>Daugavpils novada iedzīvotāju blīvums pagastos uz 01.01.2019.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Irina</dc:creator>
  <cp:lastModifiedBy>IRENA</cp:lastModifiedBy>
  <cp:revision>183</cp:revision>
  <cp:lastPrinted>2020-01-27T15:09:24Z</cp:lastPrinted>
  <dcterms:created xsi:type="dcterms:W3CDTF">2015-10-07T13:01:42Z</dcterms:created>
  <dcterms:modified xsi:type="dcterms:W3CDTF">2020-01-27T15:09:50Z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1314479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S8.2.3</vt:lpwstr>
  </property>
</Properties>
</file>